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72" r:id="rId2"/>
    <p:sldId id="264" r:id="rId3"/>
    <p:sldId id="262" r:id="rId4"/>
    <p:sldId id="283" r:id="rId5"/>
    <p:sldId id="284" r:id="rId6"/>
    <p:sldId id="285" r:id="rId7"/>
    <p:sldId id="256" r:id="rId8"/>
    <p:sldId id="286" r:id="rId9"/>
    <p:sldId id="260" r:id="rId10"/>
    <p:sldId id="273" r:id="rId11"/>
    <p:sldId id="274" r:id="rId12"/>
    <p:sldId id="275" r:id="rId13"/>
    <p:sldId id="287" r:id="rId14"/>
    <p:sldId id="288" r:id="rId15"/>
    <p:sldId id="289" r:id="rId16"/>
    <p:sldId id="290" r:id="rId17"/>
    <p:sldId id="291" r:id="rId18"/>
    <p:sldId id="292" r:id="rId19"/>
    <p:sldId id="293" r:id="rId20"/>
    <p:sldId id="294" r:id="rId21"/>
    <p:sldId id="295" r:id="rId22"/>
    <p:sldId id="303" r:id="rId23"/>
    <p:sldId id="296" r:id="rId24"/>
    <p:sldId id="297" r:id="rId25"/>
    <p:sldId id="258" r:id="rId26"/>
    <p:sldId id="259" r:id="rId27"/>
    <p:sldId id="298" r:id="rId28"/>
    <p:sldId id="299" r:id="rId29"/>
    <p:sldId id="300" r:id="rId30"/>
    <p:sldId id="301" r:id="rId31"/>
    <p:sldId id="312" r:id="rId32"/>
    <p:sldId id="308" r:id="rId33"/>
    <p:sldId id="302" r:id="rId34"/>
    <p:sldId id="304" r:id="rId35"/>
    <p:sldId id="305" r:id="rId36"/>
    <p:sldId id="306" r:id="rId37"/>
    <p:sldId id="268" r:id="rId38"/>
    <p:sldId id="267" r:id="rId39"/>
    <p:sldId id="261" r:id="rId40"/>
    <p:sldId id="313" r:id="rId41"/>
    <p:sldId id="307" r:id="rId42"/>
    <p:sldId id="314" r:id="rId43"/>
    <p:sldId id="315" r:id="rId44"/>
    <p:sldId id="269" r:id="rId45"/>
    <p:sldId id="270" r:id="rId46"/>
    <p:sldId id="266" r:id="rId47"/>
    <p:sldId id="265" r:id="rId48"/>
    <p:sldId id="278" r:id="rId49"/>
    <p:sldId id="309" r:id="rId50"/>
    <p:sldId id="276" r:id="rId51"/>
    <p:sldId id="310" r:id="rId52"/>
    <p:sldId id="311" r:id="rId53"/>
    <p:sldId id="281" r:id="rId54"/>
    <p:sldId id="282" r:id="rId55"/>
    <p:sldId id="316" r:id="rId56"/>
    <p:sldId id="317" r:id="rId57"/>
    <p:sldId id="318" r:id="rId5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000" autoAdjust="0"/>
  </p:normalViewPr>
  <p:slideViewPr>
    <p:cSldViewPr>
      <p:cViewPr>
        <p:scale>
          <a:sx n="80" d="100"/>
          <a:sy n="80" d="100"/>
        </p:scale>
        <p:origin x="-780" y="4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F:\ILUMINACION\COMPARATIVA%20COSTE-LONGITUD%20CATALU&#209;A%20%206-03-201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s-ES"/>
  <c:chart>
    <c:title>
      <c:tx>
        <c:rich>
          <a:bodyPr/>
          <a:lstStyle/>
          <a:p>
            <a:pPr>
              <a:defRPr/>
            </a:pPr>
            <a:r>
              <a:rPr lang="es-ES_tradnl" dirty="0"/>
              <a:t>RATIO COSTE </a:t>
            </a:r>
            <a:r>
              <a:rPr lang="es-ES_tradnl" dirty="0" smtClean="0"/>
              <a:t>ENERGIA-LONGITUD AÑO 2010</a:t>
            </a:r>
            <a:endParaRPr lang="es-ES_tradnl" dirty="0"/>
          </a:p>
        </c:rich>
      </c:tx>
      <c:layout/>
    </c:title>
    <c:plotArea>
      <c:layout/>
      <c:scatterChart>
        <c:scatterStyle val="lineMarker"/>
        <c:ser>
          <c:idx val="1"/>
          <c:order val="0"/>
          <c:spPr>
            <a:ln w="28575">
              <a:noFill/>
            </a:ln>
          </c:spPr>
          <c:trendline>
            <c:trendlineType val="power"/>
            <c:dispRSqr val="1"/>
            <c:dispEq val="1"/>
            <c:trendlineLbl>
              <c:layout/>
              <c:numFmt formatCode="General" sourceLinked="0"/>
            </c:trendlineLbl>
          </c:trendline>
          <c:xVal>
            <c:numRef>
              <c:f>Hoja3!$B$3:$B$19</c:f>
              <c:numCache>
                <c:formatCode>General</c:formatCode>
                <c:ptCount val="17"/>
                <c:pt idx="0">
                  <c:v>5230</c:v>
                </c:pt>
                <c:pt idx="1">
                  <c:v>5240</c:v>
                </c:pt>
                <c:pt idx="2">
                  <c:v>2699</c:v>
                </c:pt>
                <c:pt idx="3">
                  <c:v>485</c:v>
                </c:pt>
                <c:pt idx="4">
                  <c:v>485</c:v>
                </c:pt>
                <c:pt idx="5">
                  <c:v>322</c:v>
                </c:pt>
                <c:pt idx="6">
                  <c:v>322</c:v>
                </c:pt>
                <c:pt idx="7">
                  <c:v>830</c:v>
                </c:pt>
                <c:pt idx="8">
                  <c:v>380</c:v>
                </c:pt>
                <c:pt idx="9">
                  <c:v>380</c:v>
                </c:pt>
                <c:pt idx="10">
                  <c:v>550</c:v>
                </c:pt>
                <c:pt idx="11">
                  <c:v>610</c:v>
                </c:pt>
                <c:pt idx="12">
                  <c:v>980</c:v>
                </c:pt>
                <c:pt idx="13">
                  <c:v>980</c:v>
                </c:pt>
                <c:pt idx="14">
                  <c:v>1764</c:v>
                </c:pt>
                <c:pt idx="15">
                  <c:v>1875</c:v>
                </c:pt>
                <c:pt idx="16">
                  <c:v>503</c:v>
                </c:pt>
              </c:numCache>
            </c:numRef>
          </c:xVal>
          <c:yVal>
            <c:numRef>
              <c:f>Hoja3!$D$3:$D$19</c:f>
              <c:numCache>
                <c:formatCode>General</c:formatCode>
                <c:ptCount val="17"/>
                <c:pt idx="0">
                  <c:v>2.3099999999999996</c:v>
                </c:pt>
                <c:pt idx="1">
                  <c:v>2.86</c:v>
                </c:pt>
                <c:pt idx="2">
                  <c:v>4.51</c:v>
                </c:pt>
                <c:pt idx="3">
                  <c:v>8.8700000000000028</c:v>
                </c:pt>
                <c:pt idx="4">
                  <c:v>8.8700000000000028</c:v>
                </c:pt>
                <c:pt idx="5">
                  <c:v>8.65</c:v>
                </c:pt>
                <c:pt idx="6">
                  <c:v>8.65</c:v>
                </c:pt>
                <c:pt idx="7">
                  <c:v>5.67</c:v>
                </c:pt>
                <c:pt idx="8">
                  <c:v>6.76</c:v>
                </c:pt>
                <c:pt idx="9">
                  <c:v>6.76</c:v>
                </c:pt>
                <c:pt idx="10">
                  <c:v>5.6099999999999994</c:v>
                </c:pt>
                <c:pt idx="11">
                  <c:v>5.04</c:v>
                </c:pt>
                <c:pt idx="12">
                  <c:v>4.71</c:v>
                </c:pt>
                <c:pt idx="13">
                  <c:v>4.6899999999999995</c:v>
                </c:pt>
                <c:pt idx="14">
                  <c:v>2.4699999999999998</c:v>
                </c:pt>
                <c:pt idx="15">
                  <c:v>2.4499999999999997</c:v>
                </c:pt>
                <c:pt idx="16">
                  <c:v>10.130000000000001</c:v>
                </c:pt>
              </c:numCache>
            </c:numRef>
          </c:yVal>
        </c:ser>
        <c:axId val="58639872"/>
        <c:axId val="58904576"/>
      </c:scatterChart>
      <c:valAx>
        <c:axId val="58639872"/>
        <c:scaling>
          <c:orientation val="minMax"/>
        </c:scaling>
        <c:axPos val="b"/>
        <c:title>
          <c:tx>
            <c:rich>
              <a:bodyPr/>
              <a:lstStyle/>
              <a:p>
                <a:pPr>
                  <a:defRPr/>
                </a:pPr>
                <a:r>
                  <a:rPr lang="es-ES_tradnl"/>
                  <a:t>LONGITUD</a:t>
                </a:r>
              </a:p>
            </c:rich>
          </c:tx>
          <c:layout/>
        </c:title>
        <c:numFmt formatCode="General" sourceLinked="1"/>
        <c:tickLblPos val="nextTo"/>
        <c:txPr>
          <a:bodyPr rot="0" vert="horz"/>
          <a:lstStyle/>
          <a:p>
            <a:pPr>
              <a:defRPr sz="1000" b="0" i="0" u="none" strike="noStrike" baseline="0">
                <a:solidFill>
                  <a:srgbClr val="000000"/>
                </a:solidFill>
                <a:latin typeface="Calibri"/>
                <a:ea typeface="Calibri"/>
                <a:cs typeface="Calibri"/>
              </a:defRPr>
            </a:pPr>
            <a:endParaRPr lang="es-ES"/>
          </a:p>
        </c:txPr>
        <c:crossAx val="58904576"/>
        <c:crosses val="autoZero"/>
        <c:crossBetween val="midCat"/>
      </c:valAx>
      <c:valAx>
        <c:axId val="58904576"/>
        <c:scaling>
          <c:orientation val="minMax"/>
        </c:scaling>
        <c:axPos val="l"/>
        <c:majorGridlines/>
        <c:minorGridlines/>
        <c:title>
          <c:tx>
            <c:rich>
              <a:bodyPr/>
              <a:lstStyle/>
              <a:p>
                <a:pPr>
                  <a:defRPr/>
                </a:pPr>
                <a:r>
                  <a:rPr lang="en-US"/>
                  <a:t>COSTE ENERGIA €/M2</a:t>
                </a:r>
              </a:p>
            </c:rich>
          </c:tx>
          <c:layout/>
        </c:title>
        <c:numFmt formatCode="General" sourceLinked="1"/>
        <c:tickLblPos val="nextTo"/>
        <c:crossAx val="58639872"/>
        <c:crosses val="autoZero"/>
        <c:crossBetween val="midCat"/>
      </c:valAx>
    </c:plotArea>
    <c:legend>
      <c:legendPos val="r"/>
      <c:layout/>
    </c:legend>
    <c:plotVisOnly val="1"/>
    <c:dispBlanksAs val="gap"/>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F3BD79-2A54-44DE-98BA-2CFD681E8CD0}" type="datetimeFigureOut">
              <a:rPr lang="es-ES" smtClean="0"/>
              <a:pPr/>
              <a:t>20/05/2013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CE9A09-AD91-4F09-A1A3-6396EE5882D7}"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DCE9A09-AD91-4F09-A1A3-6396EE5882D7}" type="slidenum">
              <a:rPr lang="es-ES" smtClean="0"/>
              <a:pPr/>
              <a:t>1</a:t>
            </a:fld>
            <a:endParaRPr lang="es-E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7774C8A-3FB3-4D80-8678-6C2309142135}" type="datetime1">
              <a:rPr lang="es-ES" smtClean="0"/>
              <a:pPr/>
              <a:t>20/05/2013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7DCE5CD-01ED-4E93-8B0D-766643815223}"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F4F696F4-9F32-4523-A9EE-0B56B6183740}" type="datetime1">
              <a:rPr lang="es-ES" smtClean="0"/>
              <a:pPr/>
              <a:t>20/05/2013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7DCE5CD-01ED-4E93-8B0D-766643815223}"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419D5EF-6365-44E2-8E70-AF68D37DA5F6}" type="datetime1">
              <a:rPr lang="es-ES" smtClean="0"/>
              <a:pPr/>
              <a:t>20/05/2013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7DCE5CD-01ED-4E93-8B0D-766643815223}"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1752F53-C8F0-4A8D-8CA9-A794885AA8CF}" type="datetime1">
              <a:rPr lang="es-ES" smtClean="0"/>
              <a:pPr/>
              <a:t>20/05/2013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7DCE5CD-01ED-4E93-8B0D-766643815223}"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668E2B4-6D25-4BF0-BC77-DB158EA7108B}" type="datetime1">
              <a:rPr lang="es-ES" smtClean="0"/>
              <a:pPr/>
              <a:t>20/05/2013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7DCE5CD-01ED-4E93-8B0D-766643815223}"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9585F3A0-4ACE-4F3F-B759-DC92FF9CED4A}" type="datetime1">
              <a:rPr lang="es-ES" smtClean="0"/>
              <a:pPr/>
              <a:t>20/05/2013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7DCE5CD-01ED-4E93-8B0D-766643815223}"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85AEB89A-F7A6-45D4-964F-1EE3AC9966BC}" type="datetime1">
              <a:rPr lang="es-ES" smtClean="0"/>
              <a:pPr/>
              <a:t>20/05/2013</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C7DCE5CD-01ED-4E93-8B0D-766643815223}"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A7AFF855-226F-44BD-8675-C3E4E1F4E784}" type="datetime1">
              <a:rPr lang="es-ES" smtClean="0"/>
              <a:pPr/>
              <a:t>20/05/2013</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C7DCE5CD-01ED-4E93-8B0D-766643815223}"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35662DD-1EE7-4C29-913F-C13B9B891AE0}" type="datetime1">
              <a:rPr lang="es-ES" smtClean="0"/>
              <a:pPr/>
              <a:t>20/05/2013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D2389BE-9FAA-4D64-9B5D-B9F08B394B01}" type="datetime1">
              <a:rPr lang="es-ES" smtClean="0"/>
              <a:pPr/>
              <a:t>20/05/2013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7DCE5CD-01ED-4E93-8B0D-766643815223}"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5C38D4C-83EF-4ACC-A8AB-83EE906F0772}" type="datetime1">
              <a:rPr lang="es-ES" smtClean="0"/>
              <a:pPr/>
              <a:t>20/05/2013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7DCE5CD-01ED-4E93-8B0D-766643815223}"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6C2BB6-089D-4155-85AE-2AFCBB91D6B7}" type="datetime1">
              <a:rPr lang="es-ES" smtClean="0"/>
              <a:pPr/>
              <a:t>20/05/2013</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CE5CD-01ED-4E93-8B0D-766643815223}"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6.jpeg"/></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1</a:t>
            </a:fld>
            <a:endParaRPr lang="es-ES" dirty="0"/>
          </a:p>
        </p:txBody>
      </p:sp>
      <p:sp>
        <p:nvSpPr>
          <p:cNvPr id="6" name="5 CuadroTexto"/>
          <p:cNvSpPr txBox="1"/>
          <p:nvPr/>
        </p:nvSpPr>
        <p:spPr>
          <a:xfrm>
            <a:off x="251520" y="1700808"/>
            <a:ext cx="8398491" cy="4493538"/>
          </a:xfrm>
          <a:prstGeom prst="rect">
            <a:avLst/>
          </a:prstGeom>
          <a:noFill/>
        </p:spPr>
        <p:txBody>
          <a:bodyPr wrap="square" rtlCol="0">
            <a:spAutoFit/>
          </a:bodyPr>
          <a:lstStyle/>
          <a:p>
            <a:pPr algn="ctr"/>
            <a:r>
              <a:rPr lang="es-ES" sz="2800" b="1" dirty="0" smtClean="0">
                <a:solidFill>
                  <a:srgbClr val="FF0000"/>
                </a:solidFill>
              </a:rPr>
              <a:t>SITUACIÓN ACTUAL DEL CONSUMO ENERGÉTICO</a:t>
            </a:r>
            <a:r>
              <a:rPr lang="es-ES" sz="2000" b="1" dirty="0" smtClean="0"/>
              <a:t> </a:t>
            </a:r>
            <a:endParaRPr lang="es-ES" sz="2000" b="1" dirty="0" smtClean="0"/>
          </a:p>
          <a:p>
            <a:pPr>
              <a:buFont typeface="Arial" pitchFamily="34" charset="0"/>
              <a:buChar char="•"/>
            </a:pPr>
            <a:endParaRPr lang="es-ES" sz="2000" b="1" dirty="0" smtClean="0"/>
          </a:p>
          <a:p>
            <a:pPr>
              <a:buFont typeface="Arial" pitchFamily="34" charset="0"/>
              <a:buChar char="•"/>
            </a:pPr>
            <a:endParaRPr lang="es-ES" sz="2000" b="1" dirty="0" smtClean="0"/>
          </a:p>
          <a:p>
            <a:pPr>
              <a:buFont typeface="Arial" pitchFamily="34" charset="0"/>
              <a:buChar char="•"/>
            </a:pPr>
            <a:r>
              <a:rPr lang="es-ES" sz="2000" b="1" dirty="0" smtClean="0"/>
              <a:t>FACTURACIÓN TOTAL ACTUAL DE ENERGÍA EN LA DIRECCIÓN GENERAL DE CARRETERAS : 24 MILLONES DE EUROS</a:t>
            </a:r>
          </a:p>
          <a:p>
            <a:endParaRPr lang="es-ES" sz="2000" b="1" dirty="0" smtClean="0"/>
          </a:p>
          <a:p>
            <a:pPr>
              <a:buFont typeface="Arial" pitchFamily="34" charset="0"/>
              <a:buChar char="•"/>
            </a:pPr>
            <a:r>
              <a:rPr lang="es-ES" sz="2000" b="1" dirty="0" smtClean="0"/>
              <a:t>FACTURACIÓN ACTUAL EN TÚNELES : 13,3 MILLONES DE EUROS</a:t>
            </a:r>
          </a:p>
          <a:p>
            <a:pPr>
              <a:buFont typeface="Arial" pitchFamily="34" charset="0"/>
              <a:buChar char="•"/>
            </a:pPr>
            <a:endParaRPr lang="es-ES" sz="2000" b="1" dirty="0" smtClean="0"/>
          </a:p>
          <a:p>
            <a:pPr>
              <a:buFont typeface="Arial" pitchFamily="34" charset="0"/>
              <a:buChar char="•"/>
            </a:pPr>
            <a:r>
              <a:rPr lang="es-ES" sz="2000" b="1" dirty="0" smtClean="0"/>
              <a:t>192 TÚNELES</a:t>
            </a:r>
          </a:p>
          <a:p>
            <a:pPr>
              <a:buFont typeface="Arial" pitchFamily="34" charset="0"/>
              <a:buChar char="•"/>
            </a:pPr>
            <a:endParaRPr lang="es-ES" sz="2000" b="1" dirty="0" smtClean="0"/>
          </a:p>
          <a:p>
            <a:pPr>
              <a:buFont typeface="Arial" pitchFamily="34" charset="0"/>
              <a:buChar char="•"/>
            </a:pPr>
            <a:endParaRPr lang="es-ES" sz="2000" b="1" dirty="0" smtClean="0"/>
          </a:p>
          <a:p>
            <a:pPr>
              <a:buFont typeface="Arial" pitchFamily="34" charset="0"/>
              <a:buChar char="•"/>
            </a:pPr>
            <a:endParaRPr lang="es-ES" sz="2000" b="1" dirty="0" smtClean="0"/>
          </a:p>
          <a:p>
            <a:pPr>
              <a:buFont typeface="Arial" pitchFamily="34" charset="0"/>
              <a:buChar char="•"/>
            </a:pPr>
            <a:endParaRPr lang="es-ES" sz="2000" b="1" dirty="0" smtClean="0"/>
          </a:p>
          <a:p>
            <a:pPr>
              <a:buFont typeface="Arial" pitchFamily="34" charset="0"/>
              <a:buChar char="•"/>
            </a:pPr>
            <a:endParaRPr lang="es-E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10</a:t>
            </a:fld>
            <a:endParaRPr lang="es-ES"/>
          </a:p>
        </p:txBody>
      </p:sp>
      <p:sp>
        <p:nvSpPr>
          <p:cNvPr id="6" name="5 CuadroTexto"/>
          <p:cNvSpPr txBox="1"/>
          <p:nvPr/>
        </p:nvSpPr>
        <p:spPr>
          <a:xfrm>
            <a:off x="683568" y="764704"/>
            <a:ext cx="8064896" cy="5924699"/>
          </a:xfrm>
          <a:prstGeom prst="rect">
            <a:avLst/>
          </a:prstGeom>
          <a:noFill/>
        </p:spPr>
        <p:txBody>
          <a:bodyPr wrap="square" rtlCol="0">
            <a:spAutoFit/>
          </a:bodyPr>
          <a:lstStyle/>
          <a:p>
            <a:endParaRPr lang="es-ES" sz="2800" dirty="0" smtClean="0">
              <a:solidFill>
                <a:srgbClr val="FFFF00"/>
              </a:solidFill>
            </a:endParaRPr>
          </a:p>
          <a:p>
            <a:r>
              <a:rPr lang="es-ES" sz="2800" b="1" u="sng" dirty="0" smtClean="0"/>
              <a:t>TIPOS DE ACTUACION PARA MEJORAR LA </a:t>
            </a:r>
            <a:r>
              <a:rPr lang="es-ES" sz="2800" b="1" u="sng" dirty="0" smtClean="0"/>
              <a:t>EFICIENCIA</a:t>
            </a:r>
            <a:r>
              <a:rPr lang="es-ES" sz="2800" b="1" u="sng" dirty="0" smtClean="0"/>
              <a:t>:</a:t>
            </a:r>
          </a:p>
          <a:p>
            <a:endParaRPr lang="es-ES" sz="1100" dirty="0" smtClean="0"/>
          </a:p>
          <a:p>
            <a:pPr marL="800100" lvl="1" indent="-342900">
              <a:buFont typeface="+mj-lt"/>
              <a:buAutoNum type="arabicPeriod"/>
            </a:pPr>
            <a:r>
              <a:rPr lang="es-ES" sz="2400" dirty="0" smtClean="0"/>
              <a:t>REDUCIR </a:t>
            </a:r>
            <a:r>
              <a:rPr lang="es-ES" sz="2400" dirty="0" smtClean="0"/>
              <a:t>LA TARIFA DEL CONTRATO (MENOR COSTE DE FACTURACION POR SER MENOR EL COSTE DEL </a:t>
            </a:r>
            <a:r>
              <a:rPr lang="es-ES" sz="2400" dirty="0" err="1" smtClean="0"/>
              <a:t>KWh</a:t>
            </a:r>
            <a:r>
              <a:rPr lang="es-ES" sz="2400" dirty="0" smtClean="0"/>
              <a:t>)</a:t>
            </a:r>
          </a:p>
          <a:p>
            <a:pPr marL="800100" lvl="1" indent="-342900">
              <a:buFont typeface="+mj-lt"/>
              <a:buAutoNum type="arabicPeriod"/>
            </a:pPr>
            <a:r>
              <a:rPr lang="es-ES" sz="2400" dirty="0" smtClean="0"/>
              <a:t>REDUCIR POTENCIA CONTRATADA</a:t>
            </a:r>
            <a:endParaRPr lang="es-ES" sz="2400" dirty="0" smtClean="0"/>
          </a:p>
          <a:p>
            <a:pPr marL="800100" lvl="1" indent="-342900">
              <a:buFont typeface="+mj-lt"/>
              <a:buAutoNum type="arabicPeriod"/>
            </a:pPr>
            <a:r>
              <a:rPr lang="es-ES" sz="2400" dirty="0" smtClean="0"/>
              <a:t>REDUCIR CONSUMO</a:t>
            </a:r>
          </a:p>
          <a:p>
            <a:pPr marL="1588" lvl="1" indent="12700"/>
            <a:r>
              <a:rPr lang="es-ES" sz="2400" b="1" u="sng" dirty="0" smtClean="0"/>
              <a:t>TARIFAS</a:t>
            </a:r>
            <a:r>
              <a:rPr lang="es-ES" sz="2400" b="1" u="sng" dirty="0" smtClean="0"/>
              <a:t>:</a:t>
            </a:r>
          </a:p>
          <a:p>
            <a:pPr marL="458788" lvl="2" indent="12700">
              <a:buFont typeface="Arial" pitchFamily="34" charset="0"/>
              <a:buChar char="•"/>
            </a:pPr>
            <a:r>
              <a:rPr lang="es-ES" sz="2400" dirty="0" smtClean="0"/>
              <a:t>  3.0   B.T.&gt;15 KW (3 periodos P1 a P3</a:t>
            </a:r>
            <a:r>
              <a:rPr lang="es-ES" sz="2400" dirty="0" smtClean="0"/>
              <a:t>). </a:t>
            </a:r>
            <a:r>
              <a:rPr lang="es-ES" sz="2400" b="1" dirty="0" smtClean="0">
                <a:solidFill>
                  <a:srgbClr val="FF0000"/>
                </a:solidFill>
              </a:rPr>
              <a:t>Túneles muy cortos</a:t>
            </a:r>
            <a:endParaRPr lang="es-ES" sz="2400" b="1" dirty="0" smtClean="0">
              <a:solidFill>
                <a:srgbClr val="FF0000"/>
              </a:solidFill>
            </a:endParaRPr>
          </a:p>
          <a:p>
            <a:pPr marL="458788" lvl="2" indent="12700">
              <a:buFont typeface="Arial" pitchFamily="34" charset="0"/>
              <a:buChar char="•"/>
            </a:pPr>
            <a:r>
              <a:rPr lang="es-ES" sz="2400" dirty="0"/>
              <a:t> </a:t>
            </a:r>
            <a:r>
              <a:rPr lang="es-ES" sz="2400" dirty="0" smtClean="0"/>
              <a:t> 3.1   M.T.&lt; 450 KW (3 periodos P1 a P3</a:t>
            </a:r>
            <a:r>
              <a:rPr lang="es-ES" sz="2400" dirty="0" smtClean="0"/>
              <a:t>)) </a:t>
            </a:r>
            <a:r>
              <a:rPr lang="es-ES" sz="2400" b="1" dirty="0" smtClean="0">
                <a:solidFill>
                  <a:srgbClr val="FF0000"/>
                </a:solidFill>
              </a:rPr>
              <a:t>Túneles &lt;300 ml</a:t>
            </a:r>
            <a:endParaRPr lang="es-ES" sz="2400" b="1" dirty="0" smtClean="0">
              <a:solidFill>
                <a:srgbClr val="FF0000"/>
              </a:solidFill>
            </a:endParaRPr>
          </a:p>
          <a:p>
            <a:pPr marL="458788" lvl="2" indent="12700">
              <a:buFont typeface="Arial" pitchFamily="34" charset="0"/>
              <a:buChar char="•"/>
            </a:pPr>
            <a:r>
              <a:rPr lang="es-ES" sz="2400" dirty="0"/>
              <a:t> </a:t>
            </a:r>
            <a:r>
              <a:rPr lang="es-ES" sz="2400" dirty="0" smtClean="0"/>
              <a:t> 6.1   M.T. &gt; 450 KW ( 6 periodos P1 a P6</a:t>
            </a:r>
            <a:r>
              <a:rPr lang="es-ES" sz="2400" dirty="0" smtClean="0"/>
              <a:t>) </a:t>
            </a:r>
            <a:endParaRPr lang="es-ES" sz="2400" dirty="0" smtClean="0"/>
          </a:p>
          <a:p>
            <a:pPr marL="458788" lvl="2" indent="12700">
              <a:buFont typeface="Arial" pitchFamily="34" charset="0"/>
              <a:buChar char="•"/>
            </a:pPr>
            <a:r>
              <a:rPr lang="es-ES" sz="2400" dirty="0"/>
              <a:t> </a:t>
            </a:r>
            <a:r>
              <a:rPr lang="es-ES" sz="2400" dirty="0" smtClean="0"/>
              <a:t>EN TODAS PARTE FIJA Y PARTE VARIABLE</a:t>
            </a:r>
          </a:p>
          <a:p>
            <a:pPr marL="458788" lvl="2" indent="12700">
              <a:buFont typeface="Arial" pitchFamily="34" charset="0"/>
              <a:buChar char="•"/>
            </a:pPr>
            <a:r>
              <a:rPr lang="es-ES" sz="2400" dirty="0"/>
              <a:t> </a:t>
            </a:r>
            <a:r>
              <a:rPr lang="es-ES" sz="2400" dirty="0" smtClean="0"/>
              <a:t>FACTURACION </a:t>
            </a:r>
            <a:r>
              <a:rPr lang="es-ES" sz="2400" dirty="0" smtClean="0"/>
              <a:t>MENSUAL</a:t>
            </a:r>
          </a:p>
          <a:p>
            <a:pPr marL="458788" lvl="2" indent="12700">
              <a:buFont typeface="Arial" pitchFamily="34" charset="0"/>
              <a:buChar char="•"/>
            </a:pPr>
            <a:r>
              <a:rPr lang="es-ES" sz="2400" dirty="0" smtClean="0"/>
              <a:t>Algunas referencias:</a:t>
            </a:r>
          </a:p>
          <a:p>
            <a:pPr marL="915988" lvl="3" indent="12700">
              <a:buFont typeface="Arial" pitchFamily="34" charset="0"/>
              <a:buChar char="•"/>
            </a:pPr>
            <a:r>
              <a:rPr lang="es-ES" sz="2400" dirty="0" err="1" smtClean="0"/>
              <a:t>Somosierra</a:t>
            </a:r>
            <a:r>
              <a:rPr lang="es-ES" sz="2400" dirty="0" smtClean="0"/>
              <a:t> : 630 KW (2 túneles x 620 </a:t>
            </a:r>
            <a:r>
              <a:rPr lang="es-ES" sz="2400" dirty="0" err="1" smtClean="0"/>
              <a:t>mts</a:t>
            </a:r>
            <a:r>
              <a:rPr lang="es-ES" sz="2400" dirty="0" smtClean="0"/>
              <a:t>)</a:t>
            </a:r>
          </a:p>
          <a:p>
            <a:pPr marL="915988" lvl="3" indent="12700">
              <a:buFont typeface="Arial" pitchFamily="34" charset="0"/>
              <a:buChar char="•"/>
            </a:pPr>
            <a:r>
              <a:rPr lang="es-ES" sz="2400" dirty="0" err="1" smtClean="0"/>
              <a:t>Bruc</a:t>
            </a:r>
            <a:r>
              <a:rPr lang="es-ES" sz="2400" dirty="0" smtClean="0"/>
              <a:t>: 1.600 KW (2 túneles x 1.000 </a:t>
            </a:r>
            <a:r>
              <a:rPr lang="es-ES" sz="2400" dirty="0" err="1" smtClean="0"/>
              <a:t>mts</a:t>
            </a:r>
            <a:r>
              <a:rPr lang="es-ES" sz="2400" dirty="0" smtClean="0"/>
              <a:t>)</a:t>
            </a:r>
            <a:endParaRPr lang="es-ES" sz="240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11</a:t>
            </a:fld>
            <a:endParaRPr lang="es-ES"/>
          </a:p>
        </p:txBody>
      </p:sp>
      <p:pic>
        <p:nvPicPr>
          <p:cNvPr id="37889" name="Picture 1" descr="F:\curso eficiencia energetica tuneles\tarifa 3-1A.jpg"/>
          <p:cNvPicPr>
            <a:picLocks noChangeAspect="1" noChangeArrowheads="1"/>
          </p:cNvPicPr>
          <p:nvPr/>
        </p:nvPicPr>
        <p:blipFill>
          <a:blip r:embed="rId2" cstate="print"/>
          <a:srcRect/>
          <a:stretch>
            <a:fillRect/>
          </a:stretch>
        </p:blipFill>
        <p:spPr bwMode="auto">
          <a:xfrm>
            <a:off x="3779912" y="188640"/>
            <a:ext cx="4849723" cy="6669360"/>
          </a:xfrm>
          <a:prstGeom prst="rect">
            <a:avLst/>
          </a:prstGeom>
          <a:noFill/>
        </p:spPr>
      </p:pic>
      <p:sp>
        <p:nvSpPr>
          <p:cNvPr id="6" name="5 CuadroTexto"/>
          <p:cNvSpPr txBox="1"/>
          <p:nvPr/>
        </p:nvSpPr>
        <p:spPr>
          <a:xfrm>
            <a:off x="1331640" y="1844824"/>
            <a:ext cx="1351139" cy="369332"/>
          </a:xfrm>
          <a:prstGeom prst="rect">
            <a:avLst/>
          </a:prstGeom>
          <a:noFill/>
        </p:spPr>
        <p:txBody>
          <a:bodyPr wrap="none" rtlCol="0">
            <a:spAutoFit/>
          </a:bodyPr>
          <a:lstStyle/>
          <a:p>
            <a:r>
              <a:rPr lang="es-ES" dirty="0" smtClean="0"/>
              <a:t>TARIFA 3.1 A</a:t>
            </a:r>
            <a:endParaRPr lang="es-E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12</a:t>
            </a:fld>
            <a:endParaRPr lang="es-ES"/>
          </a:p>
        </p:txBody>
      </p:sp>
      <p:pic>
        <p:nvPicPr>
          <p:cNvPr id="36865" name="Picture 1" descr="F:\curso eficiencia energetica tuneles\tarifa 6-1A.jpg"/>
          <p:cNvPicPr>
            <a:picLocks noChangeAspect="1" noChangeArrowheads="1"/>
          </p:cNvPicPr>
          <p:nvPr/>
        </p:nvPicPr>
        <p:blipFill>
          <a:blip r:embed="rId2" cstate="print"/>
          <a:srcRect/>
          <a:stretch>
            <a:fillRect/>
          </a:stretch>
        </p:blipFill>
        <p:spPr bwMode="auto">
          <a:xfrm>
            <a:off x="3707904" y="-73800"/>
            <a:ext cx="5040560" cy="6931800"/>
          </a:xfrm>
          <a:prstGeom prst="rect">
            <a:avLst/>
          </a:prstGeom>
          <a:noFill/>
        </p:spPr>
      </p:pic>
      <p:sp>
        <p:nvSpPr>
          <p:cNvPr id="6" name="5 Rectángulo"/>
          <p:cNvSpPr/>
          <p:nvPr/>
        </p:nvSpPr>
        <p:spPr>
          <a:xfrm>
            <a:off x="1763688" y="1988840"/>
            <a:ext cx="1351139" cy="369332"/>
          </a:xfrm>
          <a:prstGeom prst="rect">
            <a:avLst/>
          </a:prstGeom>
        </p:spPr>
        <p:txBody>
          <a:bodyPr wrap="none">
            <a:spAutoFit/>
          </a:bodyPr>
          <a:lstStyle/>
          <a:p>
            <a:r>
              <a:rPr lang="es-ES" dirty="0" smtClean="0"/>
              <a:t>TARIFA </a:t>
            </a:r>
            <a:r>
              <a:rPr lang="es-ES" dirty="0" smtClean="0"/>
              <a:t>6.1 </a:t>
            </a:r>
            <a:r>
              <a:rPr lang="es-ES" dirty="0" smtClean="0"/>
              <a:t>A</a:t>
            </a:r>
            <a:endParaRPr lang="es-E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13</a:t>
            </a:fld>
            <a:endParaRPr lang="es-ES"/>
          </a:p>
        </p:txBody>
      </p:sp>
      <p:pic>
        <p:nvPicPr>
          <p:cNvPr id="70658" name="Picture 2"/>
          <p:cNvPicPr>
            <a:picLocks noChangeAspect="1" noChangeArrowheads="1"/>
          </p:cNvPicPr>
          <p:nvPr/>
        </p:nvPicPr>
        <p:blipFill>
          <a:blip r:embed="rId2" cstate="print"/>
          <a:srcRect/>
          <a:stretch>
            <a:fillRect/>
          </a:stretch>
        </p:blipFill>
        <p:spPr bwMode="auto">
          <a:xfrm rot="16200000">
            <a:off x="2087724" y="-639452"/>
            <a:ext cx="4320480" cy="77048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14</a:t>
            </a:fld>
            <a:endParaRPr lang="es-ES"/>
          </a:p>
        </p:txBody>
      </p:sp>
      <p:pic>
        <p:nvPicPr>
          <p:cNvPr id="71683" name="Picture 3"/>
          <p:cNvPicPr>
            <a:picLocks noChangeAspect="1" noChangeArrowheads="1"/>
          </p:cNvPicPr>
          <p:nvPr/>
        </p:nvPicPr>
        <p:blipFill>
          <a:blip r:embed="rId2" cstate="print"/>
          <a:srcRect/>
          <a:stretch>
            <a:fillRect/>
          </a:stretch>
        </p:blipFill>
        <p:spPr bwMode="auto">
          <a:xfrm rot="16200000">
            <a:off x="1789506" y="-496494"/>
            <a:ext cx="5816507" cy="88924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15</a:t>
            </a:fld>
            <a:endParaRPr lang="es-ES"/>
          </a:p>
        </p:txBody>
      </p:sp>
      <p:pic>
        <p:nvPicPr>
          <p:cNvPr id="79918" name="Picture 46"/>
          <p:cNvPicPr>
            <a:picLocks noChangeAspect="1" noChangeArrowheads="1"/>
          </p:cNvPicPr>
          <p:nvPr/>
        </p:nvPicPr>
        <p:blipFill>
          <a:blip r:embed="rId2" cstate="print"/>
          <a:srcRect t="60471"/>
          <a:stretch>
            <a:fillRect/>
          </a:stretch>
        </p:blipFill>
        <p:spPr bwMode="auto">
          <a:xfrm>
            <a:off x="971600" y="2348880"/>
            <a:ext cx="6690666" cy="2520280"/>
          </a:xfrm>
          <a:prstGeom prst="rect">
            <a:avLst/>
          </a:prstGeom>
          <a:noFill/>
          <a:ln w="9525">
            <a:noFill/>
            <a:miter lim="800000"/>
            <a:headEnd/>
            <a:tailEnd/>
          </a:ln>
        </p:spPr>
      </p:pic>
      <p:sp>
        <p:nvSpPr>
          <p:cNvPr id="48" name="47 CuadroTexto"/>
          <p:cNvSpPr txBox="1"/>
          <p:nvPr/>
        </p:nvSpPr>
        <p:spPr>
          <a:xfrm>
            <a:off x="611560" y="4941168"/>
            <a:ext cx="8136904" cy="923330"/>
          </a:xfrm>
          <a:prstGeom prst="rect">
            <a:avLst/>
          </a:prstGeom>
          <a:noFill/>
        </p:spPr>
        <p:txBody>
          <a:bodyPr wrap="square" rtlCol="0">
            <a:spAutoFit/>
          </a:bodyPr>
          <a:lstStyle/>
          <a:p>
            <a:r>
              <a:rPr lang="es-ES" dirty="0" smtClean="0"/>
              <a:t>El importe de la factura asciende a 9.109,02 € para 41.661,34 </a:t>
            </a:r>
            <a:r>
              <a:rPr lang="es-ES" dirty="0" err="1" smtClean="0"/>
              <a:t>kWh</a:t>
            </a:r>
            <a:r>
              <a:rPr lang="es-ES" dirty="0" smtClean="0"/>
              <a:t> consumidos, con lo que el precio medio del </a:t>
            </a:r>
            <a:r>
              <a:rPr lang="es-ES" dirty="0" err="1" smtClean="0"/>
              <a:t>kWh</a:t>
            </a:r>
            <a:r>
              <a:rPr lang="es-ES" dirty="0" smtClean="0"/>
              <a:t> es de </a:t>
            </a:r>
            <a:r>
              <a:rPr lang="es-ES" b="1" dirty="0" smtClean="0"/>
              <a:t>0.2186 €/</a:t>
            </a:r>
            <a:r>
              <a:rPr lang="es-ES" b="1" dirty="0" err="1" smtClean="0"/>
              <a:t>kWh</a:t>
            </a:r>
            <a:endParaRPr lang="es-ES" dirty="0" smtClean="0"/>
          </a:p>
          <a:p>
            <a:endParaRPr lang="es-ES" dirty="0"/>
          </a:p>
        </p:txBody>
      </p:sp>
      <p:sp>
        <p:nvSpPr>
          <p:cNvPr id="49" name="48 CuadroTexto"/>
          <p:cNvSpPr txBox="1"/>
          <p:nvPr/>
        </p:nvSpPr>
        <p:spPr>
          <a:xfrm>
            <a:off x="827584" y="1268760"/>
            <a:ext cx="7488832" cy="830997"/>
          </a:xfrm>
          <a:prstGeom prst="rect">
            <a:avLst/>
          </a:prstGeom>
          <a:noFill/>
        </p:spPr>
        <p:txBody>
          <a:bodyPr wrap="square" rtlCol="0">
            <a:spAutoFit/>
          </a:bodyPr>
          <a:lstStyle/>
          <a:p>
            <a:r>
              <a:rPr lang="es-ES" sz="2400" b="1" dirty="0" smtClean="0">
                <a:solidFill>
                  <a:srgbClr val="FF0000"/>
                </a:solidFill>
              </a:rPr>
              <a:t>EJEMPLO TARIFA ÚLTIMO RECURSO: NO HAY DISCRIMINACIÓN POR PERIODOS</a:t>
            </a:r>
            <a:endParaRPr lang="es-ES" sz="2400" b="1" dirty="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16</a:t>
            </a:fld>
            <a:endParaRPr lang="es-ES"/>
          </a:p>
        </p:txBody>
      </p:sp>
      <p:pic>
        <p:nvPicPr>
          <p:cNvPr id="78849" name="Picture 1"/>
          <p:cNvPicPr>
            <a:picLocks noChangeAspect="1" noChangeArrowheads="1"/>
          </p:cNvPicPr>
          <p:nvPr/>
        </p:nvPicPr>
        <p:blipFill>
          <a:blip r:embed="rId2" cstate="print"/>
          <a:srcRect t="52565"/>
          <a:stretch>
            <a:fillRect/>
          </a:stretch>
        </p:blipFill>
        <p:spPr bwMode="auto">
          <a:xfrm>
            <a:off x="683568" y="1916832"/>
            <a:ext cx="7506782" cy="2376264"/>
          </a:xfrm>
          <a:prstGeom prst="rect">
            <a:avLst/>
          </a:prstGeom>
          <a:noFill/>
          <a:ln w="9525">
            <a:noFill/>
            <a:miter lim="800000"/>
            <a:headEnd/>
            <a:tailEnd/>
          </a:ln>
        </p:spPr>
      </p:pic>
      <p:sp>
        <p:nvSpPr>
          <p:cNvPr id="6" name="5 CuadroTexto"/>
          <p:cNvSpPr txBox="1"/>
          <p:nvPr/>
        </p:nvSpPr>
        <p:spPr>
          <a:xfrm>
            <a:off x="1619672" y="1196752"/>
            <a:ext cx="3499228" cy="461665"/>
          </a:xfrm>
          <a:prstGeom prst="rect">
            <a:avLst/>
          </a:prstGeom>
          <a:noFill/>
        </p:spPr>
        <p:txBody>
          <a:bodyPr wrap="none" rtlCol="0">
            <a:spAutoFit/>
          </a:bodyPr>
          <a:lstStyle/>
          <a:p>
            <a:r>
              <a:rPr lang="es-ES" sz="2400" b="1" dirty="0" smtClean="0">
                <a:solidFill>
                  <a:srgbClr val="FF0000"/>
                </a:solidFill>
              </a:rPr>
              <a:t>TARIFA 3.1-A  NEGOCIADA</a:t>
            </a:r>
            <a:endParaRPr lang="es-ES" sz="2400" b="1" dirty="0">
              <a:solidFill>
                <a:srgbClr val="FF0000"/>
              </a:solidFill>
            </a:endParaRPr>
          </a:p>
        </p:txBody>
      </p:sp>
      <p:sp>
        <p:nvSpPr>
          <p:cNvPr id="7" name="6 CuadroTexto"/>
          <p:cNvSpPr txBox="1"/>
          <p:nvPr/>
        </p:nvSpPr>
        <p:spPr>
          <a:xfrm>
            <a:off x="755576" y="5157192"/>
            <a:ext cx="7776864" cy="1200329"/>
          </a:xfrm>
          <a:prstGeom prst="rect">
            <a:avLst/>
          </a:prstGeom>
          <a:noFill/>
        </p:spPr>
        <p:txBody>
          <a:bodyPr wrap="square" rtlCol="0">
            <a:spAutoFit/>
          </a:bodyPr>
          <a:lstStyle/>
          <a:p>
            <a:r>
              <a:rPr lang="es-ES" dirty="0" smtClean="0"/>
              <a:t>El importe de la factura asciende a 7.574,80 € para 56.312,66 </a:t>
            </a:r>
            <a:r>
              <a:rPr lang="es-ES" dirty="0" err="1" smtClean="0"/>
              <a:t>kWh</a:t>
            </a:r>
            <a:r>
              <a:rPr lang="es-ES" dirty="0" smtClean="0"/>
              <a:t> consumidos, con lo que el precio medio del </a:t>
            </a:r>
            <a:r>
              <a:rPr lang="es-ES" dirty="0" err="1" smtClean="0"/>
              <a:t>kWh</a:t>
            </a:r>
            <a:r>
              <a:rPr lang="es-ES" dirty="0" smtClean="0"/>
              <a:t> es de </a:t>
            </a:r>
            <a:r>
              <a:rPr lang="es-ES" b="1" dirty="0" smtClean="0"/>
              <a:t>0.1345 €/</a:t>
            </a:r>
            <a:r>
              <a:rPr lang="es-ES" b="1" dirty="0" err="1" smtClean="0"/>
              <a:t>kWh</a:t>
            </a:r>
            <a:r>
              <a:rPr lang="es-ES" b="1" dirty="0" smtClean="0"/>
              <a:t>. </a:t>
            </a:r>
          </a:p>
          <a:p>
            <a:r>
              <a:rPr lang="es-ES" b="1" u="sng" dirty="0" smtClean="0">
                <a:solidFill>
                  <a:srgbClr val="FF0000"/>
                </a:solidFill>
              </a:rPr>
              <a:t>La reducción en facturación con tarifa negociada asciende al 38,5 % </a:t>
            </a:r>
            <a:endParaRPr lang="es-ES" b="1" u="sng" dirty="0" smtClean="0">
              <a:solidFill>
                <a:srgbClr val="FF0000"/>
              </a:solidFill>
            </a:endParaRPr>
          </a:p>
          <a:p>
            <a:endParaRPr lang="es-E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0"/>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17</a:t>
            </a:fld>
            <a:endParaRPr lang="es-ES"/>
          </a:p>
        </p:txBody>
      </p:sp>
      <p:pic>
        <p:nvPicPr>
          <p:cNvPr id="77828" name="Picture 4" descr="F:\curso eficiencia energetica tuneles\ahorro túneles Cataluña.jpg"/>
          <p:cNvPicPr>
            <a:picLocks noChangeAspect="1" noChangeArrowheads="1"/>
          </p:cNvPicPr>
          <p:nvPr/>
        </p:nvPicPr>
        <p:blipFill>
          <a:blip r:embed="rId2" cstate="print"/>
          <a:srcRect/>
          <a:stretch>
            <a:fillRect/>
          </a:stretch>
        </p:blipFill>
        <p:spPr bwMode="auto">
          <a:xfrm>
            <a:off x="0" y="764704"/>
            <a:ext cx="9144000" cy="6093296"/>
          </a:xfrm>
          <a:prstGeom prst="rect">
            <a:avLst/>
          </a:prstGeom>
          <a:noFill/>
        </p:spPr>
      </p:pic>
      <p:sp>
        <p:nvSpPr>
          <p:cNvPr id="9" name="8 CuadroTexto"/>
          <p:cNvSpPr txBox="1"/>
          <p:nvPr/>
        </p:nvSpPr>
        <p:spPr>
          <a:xfrm>
            <a:off x="179512" y="836712"/>
            <a:ext cx="8784976" cy="707886"/>
          </a:xfrm>
          <a:prstGeom prst="rect">
            <a:avLst/>
          </a:prstGeom>
          <a:noFill/>
        </p:spPr>
        <p:txBody>
          <a:bodyPr wrap="square" rtlCol="0">
            <a:spAutoFit/>
          </a:bodyPr>
          <a:lstStyle/>
          <a:p>
            <a:r>
              <a:rPr lang="es-ES" sz="2000" b="1" dirty="0" smtClean="0">
                <a:solidFill>
                  <a:srgbClr val="FF0000"/>
                </a:solidFill>
              </a:rPr>
              <a:t>EJEMPLO DE AHORRO EN FACTURACIÓN  POR REDUCCIÓN DE POTENCIA CONTRATADA</a:t>
            </a:r>
            <a:endParaRPr lang="es-ES" sz="2000" b="1" dirty="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18</a:t>
            </a:fld>
            <a:endParaRPr lang="es-ES"/>
          </a:p>
        </p:txBody>
      </p:sp>
      <p:graphicFrame>
        <p:nvGraphicFramePr>
          <p:cNvPr id="6" name="5 Tabla"/>
          <p:cNvGraphicFramePr>
            <a:graphicFrameLocks noGrp="1"/>
          </p:cNvGraphicFramePr>
          <p:nvPr/>
        </p:nvGraphicFramePr>
        <p:xfrm>
          <a:off x="1547664" y="2636912"/>
          <a:ext cx="6696743" cy="3744416"/>
        </p:xfrm>
        <a:graphic>
          <a:graphicData uri="http://schemas.openxmlformats.org/drawingml/2006/table">
            <a:tbl>
              <a:tblPr/>
              <a:tblGrid>
                <a:gridCol w="1040493"/>
                <a:gridCol w="1068614"/>
                <a:gridCol w="1068614"/>
                <a:gridCol w="1207051"/>
                <a:gridCol w="1195847"/>
                <a:gridCol w="1116124"/>
              </a:tblGrid>
              <a:tr h="419456">
                <a:tc>
                  <a:txBody>
                    <a:bodyPr/>
                    <a:lstStyle/>
                    <a:p>
                      <a:pPr algn="ctr" fontAlgn="ctr"/>
                      <a:r>
                        <a:rPr lang="es-ES" sz="1100" b="0" i="0" u="none" strike="noStrike" dirty="0">
                          <a:solidFill>
                            <a:srgbClr val="000000"/>
                          </a:solidFill>
                          <a:latin typeface="Calibri"/>
                        </a:rPr>
                        <a:t>Nº HORAS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TERMINO FIJO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TERMINO VARIABLE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POT. CONTRAT. 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POT. CONTRAT. 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POT. CONTRAT. 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4613">
                <a:tc>
                  <a:txBody>
                    <a:bodyPr/>
                    <a:lstStyle/>
                    <a:p>
                      <a:pPr algn="ctr" fontAlgn="ctr"/>
                      <a:r>
                        <a:rPr lang="es-ES" sz="11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4613">
                <a:tc>
                  <a:txBody>
                    <a:bodyPr/>
                    <a:lstStyle/>
                    <a:p>
                      <a:pPr algn="ctr" fontAlgn="ctr"/>
                      <a:r>
                        <a:rPr lang="es-ES" sz="1100" b="0" i="0" u="none" strike="noStrike">
                          <a:solidFill>
                            <a:srgbClr val="000000"/>
                          </a:solidFill>
                          <a:latin typeface="Calibri"/>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1659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17,17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630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9226">
                <a:tc>
                  <a:txBody>
                    <a:bodyPr/>
                    <a:lstStyle/>
                    <a:p>
                      <a:pPr algn="ctr" fontAlgn="ctr"/>
                      <a:r>
                        <a:rPr lang="es-ES" sz="1100" b="0" i="0" u="none" strike="noStrike">
                          <a:solidFill>
                            <a:srgbClr val="000000"/>
                          </a:solidFill>
                          <a:latin typeface="Calibri"/>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dirty="0">
                          <a:solidFill>
                            <a:srgbClr val="000000"/>
                          </a:solidFill>
                          <a:latin typeface="Calibri"/>
                        </a:rPr>
                        <a:t>830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13,82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630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4613">
                <a:tc>
                  <a:txBody>
                    <a:bodyPr/>
                    <a:lstStyle/>
                    <a:p>
                      <a:pPr algn="ctr" fontAlgn="ctr"/>
                      <a:r>
                        <a:rPr lang="es-ES" sz="1100" b="0" i="0" u="none" strike="noStrike">
                          <a:solidFill>
                            <a:srgbClr val="000000"/>
                          </a:solidFill>
                          <a:latin typeface="Calibri"/>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607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11,65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630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9226">
                <a:tc>
                  <a:txBody>
                    <a:bodyPr/>
                    <a:lstStyle/>
                    <a:p>
                      <a:pPr algn="ctr" fontAlgn="ctr"/>
                      <a:r>
                        <a:rPr lang="es-ES" sz="1100" b="0" i="0" u="none" strike="noStrike">
                          <a:solidFill>
                            <a:srgbClr val="000000"/>
                          </a:solidFill>
                          <a:latin typeface="Calibri"/>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607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9,34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630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4613">
                <a:tc>
                  <a:txBody>
                    <a:bodyPr/>
                    <a:lstStyle/>
                    <a:p>
                      <a:pPr algn="ctr" fontAlgn="ctr"/>
                      <a:r>
                        <a:rPr lang="es-ES" sz="1100" b="0" i="0" u="none" strike="noStrike">
                          <a:solidFill>
                            <a:srgbClr val="000000"/>
                          </a:solidFill>
                          <a:latin typeface="Calibri"/>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607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8,71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630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9456">
                <a:tc>
                  <a:txBody>
                    <a:bodyPr/>
                    <a:lstStyle/>
                    <a:p>
                      <a:pPr algn="ctr" fontAlgn="ctr"/>
                      <a:r>
                        <a:rPr lang="es-ES" sz="1100" b="0" i="0" u="none" strike="noStrike">
                          <a:solidFill>
                            <a:srgbClr val="000000"/>
                          </a:solidFill>
                          <a:latin typeface="Calibri"/>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277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7,05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630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630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844">
                <a:tc>
                  <a:txBody>
                    <a:bodyPr/>
                    <a:lstStyle/>
                    <a:p>
                      <a:pPr algn="l" fontAlgn="b"/>
                      <a:endParaRPr lang="es-ES" sz="1100" b="0" i="0" u="none" strike="noStrike">
                        <a:solidFill>
                          <a:srgbClr val="000000"/>
                        </a:solidFill>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ES" sz="1100" b="0" i="0" u="none" strike="noStrike">
                        <a:solidFill>
                          <a:srgbClr val="000000"/>
                        </a:solidFill>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ES" sz="1100" b="0" i="0" u="none" strike="noStrike">
                        <a:solidFill>
                          <a:srgbClr val="000000"/>
                        </a:solidFill>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ES" sz="1100" b="0" i="0" u="none" strike="noStrike">
                        <a:solidFill>
                          <a:srgbClr val="000000"/>
                        </a:solidFill>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ES" sz="1100" b="0" i="0" u="none" strike="noStrike">
                        <a:solidFill>
                          <a:srgbClr val="000000"/>
                        </a:solidFill>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ES" sz="1100" b="0" i="0" u="none" strike="noStrike">
                        <a:solidFill>
                          <a:srgbClr val="000000"/>
                        </a:solidFill>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844">
                <a:tc gridSpan="3">
                  <a:txBody>
                    <a:bodyPr/>
                    <a:lstStyle/>
                    <a:p>
                      <a:pPr algn="ctr" fontAlgn="b"/>
                      <a:r>
                        <a:rPr lang="es-ES" sz="1100" b="0" i="0" u="none" strike="noStrike">
                          <a:solidFill>
                            <a:srgbClr val="000000"/>
                          </a:solidFill>
                          <a:latin typeface="Calibri"/>
                        </a:rPr>
                        <a:t>TERMINO FIJO</a:t>
                      </a:r>
                    </a:p>
                  </a:txBody>
                  <a:tcPr marL="9525" marR="9525" marT="9525"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a:txBody>
                    <a:bodyPr/>
                    <a:lstStyle/>
                    <a:p>
                      <a:pPr algn="l" fontAlgn="b"/>
                      <a:r>
                        <a:rPr lang="es-ES" sz="1200" b="1" i="0" u="none" strike="noStrike" dirty="0">
                          <a:solidFill>
                            <a:srgbClr val="000000"/>
                          </a:solidFill>
                          <a:latin typeface="Calibri"/>
                        </a:rPr>
                        <a:t>         28.898 €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fontAlgn="b"/>
                      <a:r>
                        <a:rPr lang="es-ES" sz="1200" b="1" i="0" u="none" strike="noStrike" dirty="0">
                          <a:solidFill>
                            <a:srgbClr val="000000"/>
                          </a:solidFill>
                          <a:latin typeface="Calibri"/>
                        </a:rPr>
                        <a:t>             9.174 €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fontAlgn="b"/>
                      <a:r>
                        <a:rPr lang="es-ES" sz="1200" b="1" i="0" u="none" strike="noStrike" dirty="0">
                          <a:solidFill>
                            <a:srgbClr val="000000"/>
                          </a:solidFill>
                          <a:latin typeface="Calibri"/>
                        </a:rPr>
                        <a:t>           </a:t>
                      </a:r>
                      <a:r>
                        <a:rPr lang="es-ES" sz="1200" b="1" i="0" u="none" strike="noStrike" dirty="0" smtClean="0">
                          <a:solidFill>
                            <a:srgbClr val="000000"/>
                          </a:solidFill>
                          <a:latin typeface="Calibri"/>
                        </a:rPr>
                        <a:t> </a:t>
                      </a:r>
                      <a:r>
                        <a:rPr lang="es-ES" sz="1200" b="1" i="0" u="none" strike="noStrike" dirty="0">
                          <a:solidFill>
                            <a:srgbClr val="000000"/>
                          </a:solidFill>
                          <a:latin typeface="Calibri"/>
                        </a:rPr>
                        <a:t>10.365 €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419456">
                <a:tc gridSpan="4">
                  <a:txBody>
                    <a:bodyPr/>
                    <a:lstStyle/>
                    <a:p>
                      <a:pPr algn="ctr" fontAlgn="b"/>
                      <a:r>
                        <a:rPr lang="es-ES" sz="1400" b="1" i="0" u="none" strike="noStrike" dirty="0">
                          <a:solidFill>
                            <a:srgbClr val="000000"/>
                          </a:solidFill>
                          <a:latin typeface="Calibri"/>
                        </a:rPr>
                        <a:t>AHORRO EN TERMINO FIJO</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r>
                        <a:rPr lang="es-ES" sz="1400" b="1" i="0" u="none" strike="noStrike" dirty="0">
                          <a:solidFill>
                            <a:srgbClr val="000000"/>
                          </a:solidFill>
                          <a:latin typeface="Calibri"/>
                        </a:rPr>
                        <a:t>  19.724 €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s-ES" sz="1400" b="1" i="0" u="none" strike="noStrike" dirty="0">
                          <a:solidFill>
                            <a:srgbClr val="000000"/>
                          </a:solidFill>
                          <a:latin typeface="Calibri"/>
                        </a:rPr>
                        <a:t>    18.533 €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19456">
                <a:tc>
                  <a:txBody>
                    <a:bodyPr/>
                    <a:lstStyle/>
                    <a:p>
                      <a:pPr algn="l" fontAlgn="b"/>
                      <a:r>
                        <a:rPr lang="es-ES" sz="1100" b="0" i="0" u="none" strike="noStrike">
                          <a:solidFill>
                            <a:srgbClr val="000000"/>
                          </a:solidFill>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11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11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11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600" b="1" i="0" u="none" strike="noStrike" dirty="0">
                          <a:solidFill>
                            <a:srgbClr val="000000"/>
                          </a:solidFill>
                          <a:latin typeface="Calibri"/>
                        </a:rPr>
                        <a:t>68,25%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ES" sz="1600" b="1" i="0" u="none" strike="noStrike" dirty="0">
                          <a:solidFill>
                            <a:srgbClr val="000000"/>
                          </a:solidFill>
                          <a:latin typeface="Calibri"/>
                        </a:rPr>
                        <a:t>64,13%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bl>
          </a:graphicData>
        </a:graphic>
      </p:graphicFrame>
      <p:sp>
        <p:nvSpPr>
          <p:cNvPr id="7" name="6 CuadroTexto"/>
          <p:cNvSpPr txBox="1"/>
          <p:nvPr/>
        </p:nvSpPr>
        <p:spPr>
          <a:xfrm>
            <a:off x="467544" y="1340768"/>
            <a:ext cx="8208913" cy="830997"/>
          </a:xfrm>
          <a:prstGeom prst="rect">
            <a:avLst/>
          </a:prstGeom>
          <a:noFill/>
        </p:spPr>
        <p:txBody>
          <a:bodyPr wrap="square" rtlCol="0">
            <a:spAutoFit/>
          </a:bodyPr>
          <a:lstStyle/>
          <a:p>
            <a:r>
              <a:rPr lang="es-ES" sz="2400" b="1" dirty="0" smtClean="0">
                <a:solidFill>
                  <a:srgbClr val="FF0000"/>
                </a:solidFill>
              </a:rPr>
              <a:t>EJEMPLO AHORROS POR REDUCCIÓN POTENCIA CONTRATADA EN TÚNEL DE SOMOSIERRA</a:t>
            </a:r>
            <a:endParaRPr lang="es-ES" sz="2400" b="1"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19</a:t>
            </a:fld>
            <a:endParaRPr lang="es-ES"/>
          </a:p>
        </p:txBody>
      </p:sp>
      <p:graphicFrame>
        <p:nvGraphicFramePr>
          <p:cNvPr id="6" name="5 Tabla"/>
          <p:cNvGraphicFramePr>
            <a:graphicFrameLocks noGrp="1"/>
          </p:cNvGraphicFramePr>
          <p:nvPr/>
        </p:nvGraphicFramePr>
        <p:xfrm>
          <a:off x="1403648" y="2276872"/>
          <a:ext cx="7128792" cy="4001800"/>
        </p:xfrm>
        <a:graphic>
          <a:graphicData uri="http://schemas.openxmlformats.org/drawingml/2006/table">
            <a:tbl>
              <a:tblPr/>
              <a:tblGrid>
                <a:gridCol w="1229675"/>
                <a:gridCol w="1262910"/>
                <a:gridCol w="1262910"/>
                <a:gridCol w="1046885"/>
                <a:gridCol w="1129972"/>
                <a:gridCol w="1196440"/>
              </a:tblGrid>
              <a:tr h="502985">
                <a:tc>
                  <a:txBody>
                    <a:bodyPr/>
                    <a:lstStyle/>
                    <a:p>
                      <a:pPr algn="ctr" fontAlgn="ctr"/>
                      <a:r>
                        <a:rPr lang="es-ES" sz="1100" b="0" i="0" u="none" strike="noStrike" dirty="0">
                          <a:solidFill>
                            <a:srgbClr val="000000"/>
                          </a:solidFill>
                          <a:latin typeface="Calibri"/>
                        </a:rPr>
                        <a:t>Nº HORAS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TERMINO FIJO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TERMINO VARIABLE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POT. CONTRAT. 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POT. CONTRAT. 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POT. CONTRAT. 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5359">
                <a:tc>
                  <a:txBody>
                    <a:bodyPr/>
                    <a:lstStyle/>
                    <a:p>
                      <a:pPr algn="ctr" fontAlgn="ctr"/>
                      <a:r>
                        <a:rPr lang="es-ES" sz="11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5359">
                <a:tc>
                  <a:txBody>
                    <a:bodyPr/>
                    <a:lstStyle/>
                    <a:p>
                      <a:pPr algn="ctr" fontAlgn="ctr"/>
                      <a:r>
                        <a:rPr lang="es-ES" sz="1100" b="0" i="0" u="none" strike="noStrike">
                          <a:solidFill>
                            <a:srgbClr val="000000"/>
                          </a:solidFill>
                          <a:latin typeface="Calibri"/>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1659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17,68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1600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5359">
                <a:tc>
                  <a:txBody>
                    <a:bodyPr/>
                    <a:lstStyle/>
                    <a:p>
                      <a:pPr algn="ctr" fontAlgn="ctr"/>
                      <a:r>
                        <a:rPr lang="es-ES" sz="1100" b="0" i="0" u="none" strike="noStrike">
                          <a:solidFill>
                            <a:srgbClr val="000000"/>
                          </a:solidFill>
                          <a:latin typeface="Calibri"/>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830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8,84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1600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5359">
                <a:tc>
                  <a:txBody>
                    <a:bodyPr/>
                    <a:lstStyle/>
                    <a:p>
                      <a:pPr algn="ctr" fontAlgn="ctr"/>
                      <a:r>
                        <a:rPr lang="es-ES" sz="1100" b="0" i="0" u="none" strike="noStrike">
                          <a:solidFill>
                            <a:srgbClr val="000000"/>
                          </a:solidFill>
                          <a:latin typeface="Calibri"/>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607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6,47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1600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90718">
                <a:tc>
                  <a:txBody>
                    <a:bodyPr/>
                    <a:lstStyle/>
                    <a:p>
                      <a:pPr algn="ctr" fontAlgn="ctr"/>
                      <a:r>
                        <a:rPr lang="es-ES" sz="1100" b="0" i="0" u="none" strike="noStrike">
                          <a:solidFill>
                            <a:srgbClr val="000000"/>
                          </a:solidFill>
                          <a:latin typeface="Calibri"/>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607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6,47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1600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800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800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5359">
                <a:tc>
                  <a:txBody>
                    <a:bodyPr/>
                    <a:lstStyle/>
                    <a:p>
                      <a:pPr algn="ctr" fontAlgn="ctr"/>
                      <a:r>
                        <a:rPr lang="es-ES" sz="1100" b="0" i="0" u="none" strike="noStrike">
                          <a:solidFill>
                            <a:srgbClr val="000000"/>
                          </a:solidFill>
                          <a:latin typeface="Calibri"/>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607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6,47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1600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800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800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2985">
                <a:tc>
                  <a:txBody>
                    <a:bodyPr/>
                    <a:lstStyle/>
                    <a:p>
                      <a:pPr algn="ctr" fontAlgn="ctr"/>
                      <a:r>
                        <a:rPr lang="es-ES" sz="1100" b="0" i="0" u="none" strike="noStrike">
                          <a:solidFill>
                            <a:srgbClr val="000000"/>
                          </a:solidFill>
                          <a:latin typeface="Calibri"/>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277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2,95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1600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1600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1600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7626">
                <a:tc>
                  <a:txBody>
                    <a:bodyPr/>
                    <a:lstStyle/>
                    <a:p>
                      <a:pPr algn="l" fontAlgn="b"/>
                      <a:endParaRPr lang="es-ES" sz="1100" b="0" i="0" u="none" strike="noStrike">
                        <a:solidFill>
                          <a:srgbClr val="000000"/>
                        </a:solidFill>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ES" sz="1100" b="0" i="0" u="none" strike="noStrike">
                        <a:solidFill>
                          <a:srgbClr val="000000"/>
                        </a:solidFill>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ES" sz="1100" b="0" i="0" u="none" strike="noStrike">
                        <a:solidFill>
                          <a:srgbClr val="000000"/>
                        </a:solidFill>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ES" sz="1100" b="0" i="0" u="none" strike="noStrike">
                        <a:solidFill>
                          <a:srgbClr val="000000"/>
                        </a:solidFill>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ES" sz="1100" b="0" i="0" u="none" strike="noStrike">
                        <a:solidFill>
                          <a:srgbClr val="000000"/>
                        </a:solidFill>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ES" sz="1100" b="0" i="0" u="none" strike="noStrike">
                        <a:solidFill>
                          <a:srgbClr val="000000"/>
                        </a:solidFill>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4099">
                <a:tc gridSpan="3">
                  <a:txBody>
                    <a:bodyPr/>
                    <a:lstStyle/>
                    <a:p>
                      <a:pPr algn="ctr" fontAlgn="b"/>
                      <a:r>
                        <a:rPr lang="es-ES" sz="1100" b="0" i="0" u="none" strike="noStrike">
                          <a:solidFill>
                            <a:srgbClr val="000000"/>
                          </a:solidFill>
                          <a:latin typeface="Calibri"/>
                        </a:rPr>
                        <a:t>TERMINO FIJO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a:txBody>
                    <a:bodyPr/>
                    <a:lstStyle/>
                    <a:p>
                      <a:pPr algn="l" fontAlgn="b"/>
                      <a:r>
                        <a:rPr lang="es-ES" sz="1400" b="1" i="0" u="none" strike="noStrike" dirty="0">
                          <a:solidFill>
                            <a:srgbClr val="000000"/>
                          </a:solidFill>
                          <a:latin typeface="Calibri"/>
                        </a:rPr>
                        <a:t>         73.392 €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fontAlgn="b"/>
                      <a:r>
                        <a:rPr lang="es-ES" sz="1400" b="1" i="0" u="none" strike="noStrike" dirty="0">
                          <a:solidFill>
                            <a:srgbClr val="000000"/>
                          </a:solidFill>
                          <a:latin typeface="Calibri"/>
                        </a:rPr>
                        <a:t>           27.135 €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fontAlgn="b"/>
                      <a:r>
                        <a:rPr lang="es-ES" sz="1400" b="1" i="0" u="none" strike="noStrike" dirty="0">
                          <a:solidFill>
                            <a:srgbClr val="000000"/>
                          </a:solidFill>
                          <a:latin typeface="Calibri"/>
                        </a:rPr>
                        <a:t>             27.965 €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18966">
                <a:tc gridSpan="4">
                  <a:txBody>
                    <a:bodyPr/>
                    <a:lstStyle/>
                    <a:p>
                      <a:pPr algn="ctr" fontAlgn="b"/>
                      <a:r>
                        <a:rPr lang="es-ES" sz="1400" b="1" i="0" u="none" strike="noStrike" dirty="0">
                          <a:solidFill>
                            <a:srgbClr val="000000"/>
                          </a:solidFill>
                          <a:latin typeface="Calibri"/>
                        </a:rPr>
                        <a:t>AHORRO EN TERMINO FIJO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r>
                        <a:rPr lang="es-ES" sz="1400" b="1" i="0" u="none" strike="noStrike" dirty="0">
                          <a:solidFill>
                            <a:srgbClr val="000000"/>
                          </a:solidFill>
                          <a:latin typeface="Calibri"/>
                        </a:rPr>
                        <a:t>  46.257 €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s-ES" sz="1400" b="1" i="0" u="none" strike="noStrike" dirty="0">
                          <a:solidFill>
                            <a:srgbClr val="000000"/>
                          </a:solidFill>
                          <a:latin typeface="Calibri"/>
                        </a:rPr>
                        <a:t>    45.427 €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57626">
                <a:tc>
                  <a:txBody>
                    <a:bodyPr/>
                    <a:lstStyle/>
                    <a:p>
                      <a:pPr algn="l" fontAlgn="b"/>
                      <a:r>
                        <a:rPr lang="es-ES" sz="11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11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11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11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ES" sz="1600" b="1" i="0" u="none" strike="noStrike" dirty="0">
                          <a:solidFill>
                            <a:srgbClr val="000000"/>
                          </a:solidFill>
                          <a:latin typeface="Calibri"/>
                        </a:rPr>
                        <a:t>63,03%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fontAlgn="b"/>
                      <a:r>
                        <a:rPr lang="es-ES" sz="1600" b="1" i="0" u="none" strike="noStrike" dirty="0">
                          <a:solidFill>
                            <a:srgbClr val="000000"/>
                          </a:solidFill>
                          <a:latin typeface="Calibri"/>
                        </a:rPr>
                        <a:t>61,90%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bl>
          </a:graphicData>
        </a:graphic>
      </p:graphicFrame>
      <p:sp>
        <p:nvSpPr>
          <p:cNvPr id="7" name="6 CuadroTexto"/>
          <p:cNvSpPr txBox="1"/>
          <p:nvPr/>
        </p:nvSpPr>
        <p:spPr>
          <a:xfrm>
            <a:off x="467544" y="1268760"/>
            <a:ext cx="8208913" cy="830997"/>
          </a:xfrm>
          <a:prstGeom prst="rect">
            <a:avLst/>
          </a:prstGeom>
          <a:noFill/>
        </p:spPr>
        <p:txBody>
          <a:bodyPr wrap="square" rtlCol="0">
            <a:spAutoFit/>
          </a:bodyPr>
          <a:lstStyle/>
          <a:p>
            <a:r>
              <a:rPr lang="es-ES" sz="2400" b="1" dirty="0" smtClean="0">
                <a:solidFill>
                  <a:srgbClr val="FF0000"/>
                </a:solidFill>
              </a:rPr>
              <a:t>EJEMPLO AHORROS POR REDUCCIÓN POTENCIA CONTRATADA EN TÚNEL DEL BRUC</a:t>
            </a:r>
            <a:endParaRPr lang="es-ES" sz="2400" b="1"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2</a:t>
            </a:fld>
            <a:endParaRPr lang="es-ES" dirty="0"/>
          </a:p>
        </p:txBody>
      </p:sp>
      <p:graphicFrame>
        <p:nvGraphicFramePr>
          <p:cNvPr id="6" name="5 Tabla"/>
          <p:cNvGraphicFramePr>
            <a:graphicFrameLocks noGrp="1"/>
          </p:cNvGraphicFramePr>
          <p:nvPr/>
        </p:nvGraphicFramePr>
        <p:xfrm>
          <a:off x="2627784" y="2420888"/>
          <a:ext cx="3898900" cy="2268855"/>
        </p:xfrm>
        <a:graphic>
          <a:graphicData uri="http://schemas.openxmlformats.org/drawingml/2006/table">
            <a:tbl>
              <a:tblPr/>
              <a:tblGrid>
                <a:gridCol w="77242"/>
                <a:gridCol w="72008"/>
                <a:gridCol w="1800200"/>
                <a:gridCol w="1080120"/>
                <a:gridCol w="869330"/>
              </a:tblGrid>
              <a:tr h="200025">
                <a:tc>
                  <a:txBody>
                    <a:bodyPr/>
                    <a:lstStyle/>
                    <a:p>
                      <a:pPr algn="l" fontAlgn="b"/>
                      <a:endParaRPr lang="es-ES" sz="1000" b="0" i="0" u="none" strike="noStrike" dirty="0">
                        <a:latin typeface="Arial"/>
                      </a:endParaRPr>
                    </a:p>
                  </a:txBody>
                  <a:tcPr marL="9525" marR="9525" marT="9525" marB="0" anchor="b">
                    <a:lnL>
                      <a:noFill/>
                    </a:lnL>
                    <a:lnR>
                      <a:noFill/>
                    </a:lnR>
                    <a:lnT>
                      <a:noFill/>
                    </a:lnT>
                    <a:lnB>
                      <a:noFill/>
                    </a:lnB>
                  </a:tcPr>
                </a:tc>
                <a:tc>
                  <a:txBody>
                    <a:bodyPr/>
                    <a:lstStyle/>
                    <a:p>
                      <a:pPr algn="l" fontAlgn="b"/>
                      <a:endParaRPr lang="es-ES" sz="1000" b="0" i="0" u="none" strike="noStrike" dirty="0">
                        <a:latin typeface="Arial"/>
                      </a:endParaRPr>
                    </a:p>
                  </a:txBody>
                  <a:tcPr marL="9525" marR="9525" marT="9525" marB="0" anchor="b">
                    <a:lnL>
                      <a:noFill/>
                    </a:lnL>
                    <a:lnR>
                      <a:noFill/>
                    </a:lnR>
                    <a:lnT>
                      <a:noFill/>
                    </a:lnT>
                    <a:lnB>
                      <a:noFill/>
                    </a:lnB>
                  </a:tcPr>
                </a:tc>
                <a:tc>
                  <a:txBody>
                    <a:bodyPr/>
                    <a:lstStyle/>
                    <a:p>
                      <a:pPr algn="l" fontAlgn="b"/>
                      <a:r>
                        <a:rPr lang="es-ES" sz="1100" b="1" i="0" u="none" strike="noStrike" dirty="0" smtClean="0">
                          <a:latin typeface="Arial"/>
                        </a:rPr>
                        <a:t>TOTAL  </a:t>
                      </a:r>
                      <a:r>
                        <a:rPr lang="es-ES" sz="1100" b="1" i="0" u="none" strike="noStrike" dirty="0" err="1" smtClean="0">
                          <a:latin typeface="Arial"/>
                        </a:rPr>
                        <a:t>Kwh</a:t>
                      </a:r>
                      <a:r>
                        <a:rPr lang="es-ES" sz="1100" b="1" i="0" u="none" strike="noStrike" dirty="0" smtClean="0">
                          <a:latin typeface="Arial"/>
                        </a:rPr>
                        <a:t>/año</a:t>
                      </a:r>
                      <a:endParaRPr lang="es-ES" sz="1100" b="1" i="0" u="none" strike="noStrike" dirty="0">
                        <a:latin typeface="Arial"/>
                      </a:endParaRPr>
                    </a:p>
                  </a:txBody>
                  <a:tcPr marL="9525" marR="9525" marT="9525" marB="0" anchor="b">
                    <a:lnL>
                      <a:noFill/>
                    </a:lnL>
                    <a:lnR>
                      <a:noFill/>
                    </a:lnR>
                    <a:lnT>
                      <a:noFill/>
                    </a:lnT>
                    <a:lnB>
                      <a:noFill/>
                    </a:lnB>
                  </a:tcPr>
                </a:tc>
                <a:tc>
                  <a:txBody>
                    <a:bodyPr/>
                    <a:lstStyle/>
                    <a:p>
                      <a:pPr algn="ctr" fontAlgn="b"/>
                      <a:r>
                        <a:rPr lang="es-ES" sz="1100" b="1" i="0" u="none" strike="noStrike" dirty="0" smtClean="0">
                          <a:latin typeface="Arial"/>
                        </a:rPr>
                        <a:t>70.955.415,32</a:t>
                      </a:r>
                      <a:endParaRPr lang="es-ES" sz="1100" b="1" i="0" u="none" strike="noStrike" dirty="0">
                        <a:latin typeface="Arial"/>
                      </a:endParaRPr>
                    </a:p>
                  </a:txBody>
                  <a:tcPr marL="9525" marR="9525" marT="9525" marB="0" anchor="b">
                    <a:lnL>
                      <a:noFill/>
                    </a:lnL>
                    <a:lnR>
                      <a:noFill/>
                    </a:lnR>
                    <a:lnT>
                      <a:noFill/>
                    </a:lnT>
                    <a:lnB>
                      <a:noFill/>
                    </a:lnB>
                  </a:tcPr>
                </a:tc>
                <a:tc>
                  <a:txBody>
                    <a:bodyPr/>
                    <a:lstStyle/>
                    <a:p>
                      <a:pPr algn="l" fontAlgn="b"/>
                      <a:r>
                        <a:rPr lang="es-ES" sz="1100" b="1" i="0" u="none" strike="noStrike" dirty="0" smtClean="0">
                          <a:latin typeface="Arial"/>
                        </a:rPr>
                        <a:t>47 </a:t>
                      </a:r>
                      <a:r>
                        <a:rPr lang="es-ES" sz="1100" b="1" i="0" u="none" strike="noStrike" dirty="0" err="1" smtClean="0">
                          <a:latin typeface="Arial"/>
                        </a:rPr>
                        <a:t>Kwh</a:t>
                      </a:r>
                      <a:r>
                        <a:rPr lang="es-ES" sz="1100" b="1" i="0" u="none" strike="noStrike" dirty="0" smtClean="0">
                          <a:latin typeface="Arial"/>
                        </a:rPr>
                        <a:t>/m2</a:t>
                      </a:r>
                      <a:endParaRPr lang="es-ES" sz="1100" b="1" i="0" u="none" strike="noStrike" dirty="0">
                        <a:latin typeface="Arial"/>
                      </a:endParaRPr>
                    </a:p>
                  </a:txBody>
                  <a:tcPr marL="9525" marR="9525" marT="9525" marB="0" anchor="b">
                    <a:lnL>
                      <a:noFill/>
                    </a:lnL>
                    <a:lnR>
                      <a:noFill/>
                    </a:lnR>
                    <a:lnT>
                      <a:noFill/>
                    </a:lnT>
                    <a:lnB>
                      <a:noFill/>
                    </a:lnB>
                    <a:solidFill>
                      <a:srgbClr val="FF0000"/>
                    </a:solidFill>
                  </a:tcPr>
                </a:tc>
              </a:tr>
              <a:tr h="200025">
                <a:tc>
                  <a:txBody>
                    <a:bodyPr/>
                    <a:lstStyle/>
                    <a:p>
                      <a:pPr algn="l" fontAlgn="b"/>
                      <a:endParaRPr lang="es-E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s-ES" sz="1000" b="0" i="0" u="none" strike="noStrike" dirty="0">
                        <a:latin typeface="Arial"/>
                      </a:endParaRPr>
                    </a:p>
                  </a:txBody>
                  <a:tcPr marL="9525" marR="9525" marT="9525" marB="0" anchor="b">
                    <a:lnL>
                      <a:noFill/>
                    </a:lnL>
                    <a:lnR>
                      <a:noFill/>
                    </a:lnR>
                    <a:lnT>
                      <a:noFill/>
                    </a:lnT>
                    <a:lnB>
                      <a:noFill/>
                    </a:lnB>
                  </a:tcPr>
                </a:tc>
                <a:tc>
                  <a:txBody>
                    <a:bodyPr/>
                    <a:lstStyle/>
                    <a:p>
                      <a:pPr algn="l" fontAlgn="b"/>
                      <a:r>
                        <a:rPr lang="es-ES" sz="1100" b="1" i="0" u="none" strike="noStrike" dirty="0">
                          <a:latin typeface="Arial"/>
                        </a:rPr>
                        <a:t>FACTURA </a:t>
                      </a:r>
                      <a:r>
                        <a:rPr lang="es-ES" sz="1100" b="1" i="0" u="none" strike="noStrike" dirty="0" smtClean="0">
                          <a:latin typeface="Arial"/>
                        </a:rPr>
                        <a:t> (0,15</a:t>
                      </a:r>
                      <a:r>
                        <a:rPr lang="es-ES" sz="1100" b="1" i="0" u="none" strike="noStrike" dirty="0">
                          <a:latin typeface="Arial"/>
                        </a:rPr>
                        <a:t>€/</a:t>
                      </a:r>
                      <a:r>
                        <a:rPr lang="es-ES" sz="1100" b="1" i="0" u="none" strike="noStrike" dirty="0" err="1">
                          <a:latin typeface="Arial"/>
                        </a:rPr>
                        <a:t>kwh</a:t>
                      </a:r>
                      <a:r>
                        <a:rPr lang="es-ES" sz="1100" b="1" i="0" u="none" strike="noStrike" dirty="0">
                          <a:latin typeface="Arial"/>
                        </a:rPr>
                        <a:t>)</a:t>
                      </a:r>
                    </a:p>
                  </a:txBody>
                  <a:tcPr marL="9525" marR="9525" marT="9525" marB="0" anchor="b">
                    <a:lnL>
                      <a:noFill/>
                    </a:lnL>
                    <a:lnR>
                      <a:noFill/>
                    </a:lnR>
                    <a:lnT>
                      <a:noFill/>
                    </a:lnT>
                    <a:lnB>
                      <a:noFill/>
                    </a:lnB>
                  </a:tcPr>
                </a:tc>
                <a:tc>
                  <a:txBody>
                    <a:bodyPr/>
                    <a:lstStyle/>
                    <a:p>
                      <a:pPr algn="l" fontAlgn="b"/>
                      <a:r>
                        <a:rPr lang="es-ES" sz="1100" b="1" i="0" u="none" strike="noStrike" dirty="0">
                          <a:latin typeface="Arial"/>
                        </a:rPr>
                        <a:t>       10.643.312,30   </a:t>
                      </a:r>
                    </a:p>
                  </a:txBody>
                  <a:tcPr marL="9525" marR="9525" marT="9525" marB="0" anchor="b">
                    <a:lnL>
                      <a:noFill/>
                    </a:lnL>
                    <a:lnR>
                      <a:noFill/>
                    </a:lnR>
                    <a:lnT>
                      <a:noFill/>
                    </a:lnT>
                    <a:lnB>
                      <a:noFill/>
                    </a:lnB>
                  </a:tcPr>
                </a:tc>
                <a:tc>
                  <a:txBody>
                    <a:bodyPr/>
                    <a:lstStyle/>
                    <a:p>
                      <a:pPr algn="l" fontAlgn="b"/>
                      <a:endParaRPr lang="es-ES" sz="1100" b="0" i="0" u="none" strike="noStrike" dirty="0">
                        <a:latin typeface="Arial"/>
                      </a:endParaRPr>
                    </a:p>
                  </a:txBody>
                  <a:tcPr marL="9525" marR="9525" marT="9525" marB="0" anchor="b">
                    <a:lnL>
                      <a:noFill/>
                    </a:lnL>
                    <a:lnR>
                      <a:noFill/>
                    </a:lnR>
                    <a:lnT>
                      <a:noFill/>
                    </a:lnT>
                    <a:lnB>
                      <a:noFill/>
                    </a:lnB>
                  </a:tcPr>
                </a:tc>
              </a:tr>
              <a:tr h="200025">
                <a:tc>
                  <a:txBody>
                    <a:bodyPr/>
                    <a:lstStyle/>
                    <a:p>
                      <a:pPr algn="l" fontAlgn="b"/>
                      <a:endParaRPr lang="es-E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s-ES" sz="1000" b="0" i="0" u="none" strike="noStrike">
                        <a:latin typeface="Arial"/>
                      </a:endParaRPr>
                    </a:p>
                  </a:txBody>
                  <a:tcPr marL="9525" marR="9525" marT="9525" marB="0" anchor="b">
                    <a:lnL>
                      <a:noFill/>
                    </a:lnL>
                    <a:lnR>
                      <a:noFill/>
                    </a:lnR>
                    <a:lnT>
                      <a:noFill/>
                    </a:lnT>
                    <a:lnB>
                      <a:noFill/>
                    </a:lnB>
                  </a:tcPr>
                </a:tc>
                <a:tc>
                  <a:txBody>
                    <a:bodyPr/>
                    <a:lstStyle/>
                    <a:p>
                      <a:pPr algn="l" fontAlgn="b"/>
                      <a:r>
                        <a:rPr lang="es-ES" sz="1100" b="1" i="0" u="none" strike="noStrike" dirty="0">
                          <a:latin typeface="Arial"/>
                        </a:rPr>
                        <a:t>FACTURA (0,17€/</a:t>
                      </a:r>
                      <a:r>
                        <a:rPr lang="es-ES" sz="1100" b="1" i="0" u="none" strike="noStrike" dirty="0" err="1">
                          <a:latin typeface="Arial"/>
                        </a:rPr>
                        <a:t>kwh</a:t>
                      </a:r>
                      <a:r>
                        <a:rPr lang="es-ES" sz="1100" b="1" i="0" u="none" strike="noStrike" dirty="0">
                          <a:latin typeface="Arial"/>
                        </a:rPr>
                        <a:t>)</a:t>
                      </a:r>
                    </a:p>
                  </a:txBody>
                  <a:tcPr marL="9525" marR="9525" marT="9525" marB="0" anchor="b">
                    <a:lnL>
                      <a:noFill/>
                    </a:lnL>
                    <a:lnR>
                      <a:noFill/>
                    </a:lnR>
                    <a:lnT>
                      <a:noFill/>
                    </a:lnT>
                    <a:lnB>
                      <a:noFill/>
                    </a:lnB>
                  </a:tcPr>
                </a:tc>
                <a:tc>
                  <a:txBody>
                    <a:bodyPr/>
                    <a:lstStyle/>
                    <a:p>
                      <a:pPr algn="l" fontAlgn="b"/>
                      <a:r>
                        <a:rPr lang="es-ES" sz="1100" b="1" i="0" u="none" strike="noStrike">
                          <a:latin typeface="Arial"/>
                        </a:rPr>
                        <a:t>       12.062.420,60   </a:t>
                      </a:r>
                    </a:p>
                  </a:txBody>
                  <a:tcPr marL="9525" marR="9525" marT="9525" marB="0" anchor="b">
                    <a:lnL>
                      <a:noFill/>
                    </a:lnL>
                    <a:lnR>
                      <a:noFill/>
                    </a:lnR>
                    <a:lnT>
                      <a:noFill/>
                    </a:lnT>
                    <a:lnB>
                      <a:noFill/>
                    </a:lnB>
                  </a:tcPr>
                </a:tc>
                <a:tc>
                  <a:txBody>
                    <a:bodyPr/>
                    <a:lstStyle/>
                    <a:p>
                      <a:pPr algn="l" fontAlgn="b"/>
                      <a:endParaRPr lang="es-ES" sz="1100" b="0" i="0" u="none" strike="noStrike" dirty="0">
                        <a:latin typeface="Arial"/>
                      </a:endParaRPr>
                    </a:p>
                  </a:txBody>
                  <a:tcPr marL="9525" marR="9525" marT="9525" marB="0" anchor="b">
                    <a:lnL>
                      <a:noFill/>
                    </a:lnL>
                    <a:lnR>
                      <a:noFill/>
                    </a:lnR>
                    <a:lnT>
                      <a:noFill/>
                    </a:lnT>
                    <a:lnB>
                      <a:noFill/>
                    </a:lnB>
                  </a:tcPr>
                </a:tc>
              </a:tr>
              <a:tr h="200025">
                <a:tc>
                  <a:txBody>
                    <a:bodyPr/>
                    <a:lstStyle/>
                    <a:p>
                      <a:pPr algn="l" fontAlgn="b"/>
                      <a:endParaRPr lang="es-E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s-ES" sz="1000" b="0" i="0" u="none" strike="noStrike">
                        <a:latin typeface="Arial"/>
                      </a:endParaRPr>
                    </a:p>
                  </a:txBody>
                  <a:tcPr marL="9525" marR="9525" marT="9525" marB="0" anchor="b">
                    <a:lnL>
                      <a:noFill/>
                    </a:lnL>
                    <a:lnR>
                      <a:noFill/>
                    </a:lnR>
                    <a:lnT>
                      <a:noFill/>
                    </a:lnT>
                    <a:lnB>
                      <a:noFill/>
                    </a:lnB>
                  </a:tcPr>
                </a:tc>
                <a:tc>
                  <a:txBody>
                    <a:bodyPr/>
                    <a:lstStyle/>
                    <a:p>
                      <a:pPr algn="l" fontAlgn="b"/>
                      <a:r>
                        <a:rPr lang="es-ES" sz="1100" b="1" i="0" u="none" strike="noStrike" dirty="0">
                          <a:latin typeface="Arial"/>
                        </a:rPr>
                        <a:t>FACTURA (real)</a:t>
                      </a:r>
                    </a:p>
                  </a:txBody>
                  <a:tcPr marL="9525" marR="9525" marT="9525" marB="0" anchor="b">
                    <a:lnL>
                      <a:noFill/>
                    </a:lnL>
                    <a:lnR>
                      <a:noFill/>
                    </a:lnR>
                    <a:lnT>
                      <a:noFill/>
                    </a:lnT>
                    <a:lnB>
                      <a:noFill/>
                    </a:lnB>
                  </a:tcPr>
                </a:tc>
                <a:tc>
                  <a:txBody>
                    <a:bodyPr/>
                    <a:lstStyle/>
                    <a:p>
                      <a:pPr algn="l" fontAlgn="b"/>
                      <a:r>
                        <a:rPr lang="es-ES" sz="1100" b="1" i="0" u="none" strike="noStrike" dirty="0">
                          <a:latin typeface="Arial"/>
                        </a:rPr>
                        <a:t>       13.270.420,00   </a:t>
                      </a:r>
                    </a:p>
                  </a:txBody>
                  <a:tcPr marL="9525" marR="9525" marT="9525" marB="0" anchor="b">
                    <a:lnL>
                      <a:noFill/>
                    </a:lnL>
                    <a:lnR>
                      <a:noFill/>
                    </a:lnR>
                    <a:lnT>
                      <a:noFill/>
                    </a:lnT>
                    <a:lnB>
                      <a:noFill/>
                    </a:lnB>
                  </a:tcPr>
                </a:tc>
                <a:tc>
                  <a:txBody>
                    <a:bodyPr/>
                    <a:lstStyle/>
                    <a:p>
                      <a:pPr algn="l" fontAlgn="b"/>
                      <a:endParaRPr lang="es-ES" sz="1100" b="0" i="0" u="none" strike="noStrike" dirty="0">
                        <a:latin typeface="Arial"/>
                      </a:endParaRPr>
                    </a:p>
                  </a:txBody>
                  <a:tcPr marL="9525" marR="9525" marT="9525" marB="0" anchor="b">
                    <a:lnL>
                      <a:noFill/>
                    </a:lnL>
                    <a:lnR>
                      <a:noFill/>
                    </a:lnR>
                    <a:lnT>
                      <a:noFill/>
                    </a:lnT>
                    <a:lnB>
                      <a:noFill/>
                    </a:lnB>
                  </a:tcPr>
                </a:tc>
              </a:tr>
              <a:tr h="200025">
                <a:tc>
                  <a:txBody>
                    <a:bodyPr/>
                    <a:lstStyle/>
                    <a:p>
                      <a:pPr algn="l" fontAlgn="b"/>
                      <a:endParaRPr lang="es-E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s-ES" sz="1000" b="0" i="0" u="none" strike="noStrike">
                        <a:latin typeface="Arial"/>
                      </a:endParaRPr>
                    </a:p>
                  </a:txBody>
                  <a:tcPr marL="9525" marR="9525" marT="9525" marB="0" anchor="b">
                    <a:lnL>
                      <a:noFill/>
                    </a:lnL>
                    <a:lnR>
                      <a:noFill/>
                    </a:lnR>
                    <a:lnT>
                      <a:noFill/>
                    </a:lnT>
                    <a:lnB>
                      <a:noFill/>
                    </a:lnB>
                  </a:tcPr>
                </a:tc>
                <a:tc>
                  <a:txBody>
                    <a:bodyPr/>
                    <a:lstStyle/>
                    <a:p>
                      <a:pPr algn="l" fontAlgn="b"/>
                      <a:r>
                        <a:rPr lang="es-ES" sz="1100" b="1" i="0" u="none" strike="noStrike" dirty="0">
                          <a:latin typeface="Arial"/>
                        </a:rPr>
                        <a:t>RATIO €/m2</a:t>
                      </a:r>
                    </a:p>
                  </a:txBody>
                  <a:tcPr marL="9525" marR="9525" marT="9525" marB="0" anchor="b">
                    <a:lnL>
                      <a:noFill/>
                    </a:lnL>
                    <a:lnR>
                      <a:noFill/>
                    </a:lnR>
                    <a:lnT>
                      <a:noFill/>
                    </a:lnT>
                    <a:lnB>
                      <a:noFill/>
                    </a:lnB>
                  </a:tcPr>
                </a:tc>
                <a:tc>
                  <a:txBody>
                    <a:bodyPr/>
                    <a:lstStyle/>
                    <a:p>
                      <a:pPr algn="l" fontAlgn="b"/>
                      <a:r>
                        <a:rPr lang="es-ES" sz="1100" b="1" i="0" u="none" strike="noStrike">
                          <a:latin typeface="Arial"/>
                        </a:rPr>
                        <a:t>                     7,05   </a:t>
                      </a:r>
                    </a:p>
                  </a:txBody>
                  <a:tcPr marL="9525" marR="9525" marT="9525" marB="0" anchor="b">
                    <a:lnL>
                      <a:noFill/>
                    </a:lnL>
                    <a:lnR>
                      <a:noFill/>
                    </a:lnR>
                    <a:lnT>
                      <a:noFill/>
                    </a:lnT>
                    <a:lnB>
                      <a:noFill/>
                    </a:lnB>
                  </a:tcPr>
                </a:tc>
                <a:tc>
                  <a:txBody>
                    <a:bodyPr/>
                    <a:lstStyle/>
                    <a:p>
                      <a:pPr algn="l" fontAlgn="b"/>
                      <a:r>
                        <a:rPr lang="es-ES" sz="1100" b="0" i="0" u="none" strike="noStrike" dirty="0">
                          <a:latin typeface="Arial"/>
                        </a:rPr>
                        <a:t>(0,15€/</a:t>
                      </a:r>
                      <a:r>
                        <a:rPr lang="es-ES" sz="1100" b="0" i="0" u="none" strike="noStrike" dirty="0" err="1">
                          <a:latin typeface="Arial"/>
                        </a:rPr>
                        <a:t>kwh</a:t>
                      </a:r>
                      <a:r>
                        <a:rPr lang="es-ES" sz="1100" b="0" i="0" u="none" strike="noStrike" dirty="0">
                          <a:latin typeface="Arial"/>
                        </a:rPr>
                        <a:t>)</a:t>
                      </a:r>
                    </a:p>
                  </a:txBody>
                  <a:tcPr marL="9525" marR="9525" marT="9525" marB="0" anchor="b">
                    <a:lnL>
                      <a:noFill/>
                    </a:lnL>
                    <a:lnR>
                      <a:noFill/>
                    </a:lnR>
                    <a:lnT>
                      <a:noFill/>
                    </a:lnT>
                    <a:lnB>
                      <a:noFill/>
                    </a:lnB>
                  </a:tcPr>
                </a:tc>
              </a:tr>
              <a:tr h="200025">
                <a:tc>
                  <a:txBody>
                    <a:bodyPr/>
                    <a:lstStyle/>
                    <a:p>
                      <a:pPr algn="l" fontAlgn="b"/>
                      <a:endParaRPr lang="es-E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s-ES" sz="1000" b="0" i="0" u="none" strike="noStrike">
                        <a:latin typeface="Arial"/>
                      </a:endParaRPr>
                    </a:p>
                  </a:txBody>
                  <a:tcPr marL="9525" marR="9525" marT="9525" marB="0" anchor="b">
                    <a:lnL>
                      <a:noFill/>
                    </a:lnL>
                    <a:lnR>
                      <a:noFill/>
                    </a:lnR>
                    <a:lnT>
                      <a:noFill/>
                    </a:lnT>
                    <a:lnB>
                      <a:noFill/>
                    </a:lnB>
                  </a:tcPr>
                </a:tc>
                <a:tc>
                  <a:txBody>
                    <a:bodyPr/>
                    <a:lstStyle/>
                    <a:p>
                      <a:pPr algn="l" fontAlgn="b"/>
                      <a:r>
                        <a:rPr lang="es-ES" sz="1100" b="1" i="0" u="none" strike="noStrike" dirty="0">
                          <a:latin typeface="Arial"/>
                        </a:rPr>
                        <a:t>RATIO €/m2</a:t>
                      </a:r>
                    </a:p>
                  </a:txBody>
                  <a:tcPr marL="9525" marR="9525" marT="9525" marB="0" anchor="b">
                    <a:lnL>
                      <a:noFill/>
                    </a:lnL>
                    <a:lnR>
                      <a:noFill/>
                    </a:lnR>
                    <a:lnT>
                      <a:noFill/>
                    </a:lnT>
                    <a:lnB>
                      <a:noFill/>
                    </a:lnB>
                  </a:tcPr>
                </a:tc>
                <a:tc>
                  <a:txBody>
                    <a:bodyPr/>
                    <a:lstStyle/>
                    <a:p>
                      <a:pPr algn="l" fontAlgn="b"/>
                      <a:r>
                        <a:rPr lang="es-ES" sz="1100" b="1" i="0" u="none" strike="noStrike">
                          <a:latin typeface="Arial"/>
                        </a:rPr>
                        <a:t>                     7,99   </a:t>
                      </a:r>
                    </a:p>
                  </a:txBody>
                  <a:tcPr marL="9525" marR="9525" marT="9525" marB="0" anchor="b">
                    <a:lnL>
                      <a:noFill/>
                    </a:lnL>
                    <a:lnR>
                      <a:noFill/>
                    </a:lnR>
                    <a:lnT>
                      <a:noFill/>
                    </a:lnT>
                    <a:lnB>
                      <a:noFill/>
                    </a:lnB>
                  </a:tcPr>
                </a:tc>
                <a:tc>
                  <a:txBody>
                    <a:bodyPr/>
                    <a:lstStyle/>
                    <a:p>
                      <a:pPr algn="l" fontAlgn="b"/>
                      <a:r>
                        <a:rPr lang="es-ES" sz="1100" b="0" i="0" u="none" strike="noStrike" dirty="0">
                          <a:latin typeface="Arial"/>
                        </a:rPr>
                        <a:t>(0,17€/</a:t>
                      </a:r>
                      <a:r>
                        <a:rPr lang="es-ES" sz="1100" b="0" i="0" u="none" strike="noStrike" dirty="0" err="1">
                          <a:latin typeface="Arial"/>
                        </a:rPr>
                        <a:t>kwh</a:t>
                      </a:r>
                      <a:r>
                        <a:rPr lang="es-ES" sz="1100" b="0" i="0" u="none" strike="noStrike" dirty="0">
                          <a:latin typeface="Arial"/>
                        </a:rPr>
                        <a:t>)</a:t>
                      </a:r>
                    </a:p>
                  </a:txBody>
                  <a:tcPr marL="9525" marR="9525" marT="9525" marB="0" anchor="b">
                    <a:lnL>
                      <a:noFill/>
                    </a:lnL>
                    <a:lnR>
                      <a:noFill/>
                    </a:lnR>
                    <a:lnT>
                      <a:noFill/>
                    </a:lnT>
                    <a:lnB>
                      <a:noFill/>
                    </a:lnB>
                  </a:tcPr>
                </a:tc>
              </a:tr>
              <a:tr h="200025">
                <a:tc>
                  <a:txBody>
                    <a:bodyPr/>
                    <a:lstStyle/>
                    <a:p>
                      <a:pPr algn="l" fontAlgn="b"/>
                      <a:endParaRPr lang="es-E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s-ES" sz="1000" b="0" i="0" u="none" strike="noStrike">
                        <a:latin typeface="Arial"/>
                      </a:endParaRPr>
                    </a:p>
                  </a:txBody>
                  <a:tcPr marL="9525" marR="9525" marT="9525" marB="0" anchor="b">
                    <a:lnL>
                      <a:noFill/>
                    </a:lnL>
                    <a:lnR>
                      <a:noFill/>
                    </a:lnR>
                    <a:lnT>
                      <a:noFill/>
                    </a:lnT>
                    <a:lnB>
                      <a:noFill/>
                    </a:lnB>
                    <a:solidFill>
                      <a:srgbClr val="FF0000"/>
                    </a:solidFill>
                  </a:tcPr>
                </a:tc>
                <a:tc>
                  <a:txBody>
                    <a:bodyPr/>
                    <a:lstStyle/>
                    <a:p>
                      <a:pPr algn="l" fontAlgn="b"/>
                      <a:r>
                        <a:rPr lang="es-ES" sz="1100" b="1" i="0" u="none" strike="noStrike" dirty="0">
                          <a:latin typeface="Arial"/>
                        </a:rPr>
                        <a:t>RATIO €/m2</a:t>
                      </a:r>
                    </a:p>
                  </a:txBody>
                  <a:tcPr marL="9525" marR="9525" marT="9525" marB="0" anchor="b">
                    <a:lnL>
                      <a:noFill/>
                    </a:lnL>
                    <a:lnR>
                      <a:noFill/>
                    </a:lnR>
                    <a:lnT>
                      <a:noFill/>
                    </a:lnT>
                    <a:lnB>
                      <a:noFill/>
                    </a:lnB>
                    <a:solidFill>
                      <a:srgbClr val="FF0000"/>
                    </a:solidFill>
                  </a:tcPr>
                </a:tc>
                <a:tc>
                  <a:txBody>
                    <a:bodyPr/>
                    <a:lstStyle/>
                    <a:p>
                      <a:pPr algn="l" fontAlgn="b"/>
                      <a:r>
                        <a:rPr lang="es-ES" sz="1100" b="1" i="0" u="none" strike="noStrike" dirty="0">
                          <a:latin typeface="Arial"/>
                        </a:rPr>
                        <a:t>                     8,79   </a:t>
                      </a:r>
                    </a:p>
                  </a:txBody>
                  <a:tcPr marL="9525" marR="9525" marT="9525" marB="0" anchor="b">
                    <a:lnL>
                      <a:noFill/>
                    </a:lnL>
                    <a:lnR>
                      <a:noFill/>
                    </a:lnR>
                    <a:lnT>
                      <a:noFill/>
                    </a:lnT>
                    <a:lnB>
                      <a:noFill/>
                    </a:lnB>
                    <a:solidFill>
                      <a:srgbClr val="FF0000"/>
                    </a:solidFill>
                  </a:tcPr>
                </a:tc>
                <a:tc>
                  <a:txBody>
                    <a:bodyPr/>
                    <a:lstStyle/>
                    <a:p>
                      <a:pPr algn="l" fontAlgn="b"/>
                      <a:r>
                        <a:rPr lang="es-ES" sz="1100" b="0" i="0" u="none" strike="noStrike" dirty="0">
                          <a:latin typeface="Arial"/>
                        </a:rPr>
                        <a:t>real</a:t>
                      </a:r>
                    </a:p>
                  </a:txBody>
                  <a:tcPr marL="9525" marR="9525" marT="9525" marB="0" anchor="b">
                    <a:lnL>
                      <a:noFill/>
                    </a:lnL>
                    <a:lnR>
                      <a:noFill/>
                    </a:lnR>
                    <a:lnT>
                      <a:noFill/>
                    </a:lnT>
                    <a:lnB>
                      <a:noFill/>
                    </a:lnB>
                  </a:tcPr>
                </a:tc>
              </a:tr>
            </a:tbl>
          </a:graphicData>
        </a:graphic>
      </p:graphicFrame>
      <p:graphicFrame>
        <p:nvGraphicFramePr>
          <p:cNvPr id="8" name="7 Tabla"/>
          <p:cNvGraphicFramePr>
            <a:graphicFrameLocks noGrp="1"/>
          </p:cNvGraphicFramePr>
          <p:nvPr/>
        </p:nvGraphicFramePr>
        <p:xfrm>
          <a:off x="1331640" y="1340768"/>
          <a:ext cx="6552728" cy="436245"/>
        </p:xfrm>
        <a:graphic>
          <a:graphicData uri="http://schemas.openxmlformats.org/drawingml/2006/table">
            <a:tbl>
              <a:tblPr/>
              <a:tblGrid>
                <a:gridCol w="1575032"/>
                <a:gridCol w="52007"/>
                <a:gridCol w="2405409"/>
                <a:gridCol w="1127825"/>
                <a:gridCol w="1392455"/>
              </a:tblGrid>
              <a:tr h="200025">
                <a:tc>
                  <a:txBody>
                    <a:bodyPr/>
                    <a:lstStyle/>
                    <a:p>
                      <a:pPr algn="ctr" fontAlgn="ctr"/>
                      <a:r>
                        <a:rPr lang="es-ES" sz="1400" b="1" i="0" u="none" strike="noStrike" dirty="0">
                          <a:solidFill>
                            <a:schemeClr val="tx1"/>
                          </a:solidFill>
                          <a:latin typeface="Arial"/>
                        </a:rPr>
                        <a:t>192 TÚNELES</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00B0F0"/>
                    </a:solidFill>
                  </a:tcPr>
                </a:tc>
                <a:tc>
                  <a:txBody>
                    <a:bodyPr/>
                    <a:lstStyle/>
                    <a:p>
                      <a:pPr algn="l" fontAlgn="b"/>
                      <a:endParaRPr lang="es-ES" sz="1400" b="1" i="0" u="none" strike="noStrike" dirty="0">
                        <a:solidFill>
                          <a:srgbClr val="FFFF00"/>
                        </a:solidFill>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00B0F0"/>
                    </a:solidFill>
                  </a:tcPr>
                </a:tc>
                <a:tc>
                  <a:txBody>
                    <a:bodyPr/>
                    <a:lstStyle/>
                    <a:p>
                      <a:pPr algn="l" fontAlgn="b"/>
                      <a:r>
                        <a:rPr lang="es-ES" sz="1400" b="1" i="0" u="none" strike="noStrike" dirty="0">
                          <a:solidFill>
                            <a:srgbClr val="FFFF00"/>
                          </a:solidFill>
                          <a:latin typeface="Arial"/>
                        </a:rPr>
                        <a:t>    </a:t>
                      </a:r>
                      <a:r>
                        <a:rPr lang="es-ES" sz="1400" b="1" i="0" u="none" strike="noStrike" dirty="0" smtClean="0">
                          <a:solidFill>
                            <a:schemeClr val="tx1"/>
                          </a:solidFill>
                          <a:latin typeface="Arial"/>
                        </a:rPr>
                        <a:t>Longitud=  </a:t>
                      </a:r>
                      <a:r>
                        <a:rPr lang="es-ES" sz="1400" b="1" i="0" u="none" strike="noStrike" dirty="0">
                          <a:solidFill>
                            <a:schemeClr val="tx1"/>
                          </a:solidFill>
                          <a:latin typeface="Arial"/>
                        </a:rPr>
                        <a:t>165.760 </a:t>
                      </a:r>
                      <a:r>
                        <a:rPr lang="es-ES" sz="1400" b="1" i="0" u="none" strike="noStrike" dirty="0" smtClean="0">
                          <a:solidFill>
                            <a:schemeClr val="tx1"/>
                          </a:solidFill>
                          <a:latin typeface="Arial"/>
                        </a:rPr>
                        <a:t>ml  Longitud media = 863 ml</a:t>
                      </a:r>
                      <a:endParaRPr lang="es-ES" sz="1400" b="1" i="0" u="none" strike="noStrike" dirty="0">
                        <a:solidFill>
                          <a:schemeClr val="tx1"/>
                        </a:solidFill>
                        <a:latin typeface="Arial"/>
                      </a:endParaRPr>
                    </a:p>
                  </a:txBody>
                  <a:tcPr marL="9525" marR="9525" marT="9525" marB="0" anchor="b">
                    <a:lnL>
                      <a:noFill/>
                    </a:lnL>
                    <a:lnR>
                      <a:noFill/>
                    </a:lnR>
                    <a:lnT>
                      <a:noFill/>
                    </a:lnT>
                    <a:lnB>
                      <a:noFill/>
                    </a:lnB>
                    <a:solidFill>
                      <a:srgbClr val="00B0F0"/>
                    </a:solidFill>
                  </a:tcPr>
                </a:tc>
                <a:tc>
                  <a:txBody>
                    <a:bodyPr/>
                    <a:lstStyle/>
                    <a:p>
                      <a:pPr algn="l" fontAlgn="b"/>
                      <a:r>
                        <a:rPr lang="es-ES" sz="1400" b="1" i="0" u="none" strike="noStrike" dirty="0" smtClean="0">
                          <a:solidFill>
                            <a:schemeClr val="tx1"/>
                          </a:solidFill>
                          <a:latin typeface="Arial"/>
                        </a:rPr>
                        <a:t>Superficie=</a:t>
                      </a:r>
                      <a:endParaRPr lang="es-ES" sz="1400" b="1" i="0" u="none" strike="noStrike" dirty="0">
                        <a:solidFill>
                          <a:schemeClr val="tx1"/>
                        </a:solidFill>
                        <a:latin typeface="Arial"/>
                      </a:endParaRPr>
                    </a:p>
                  </a:txBody>
                  <a:tcPr marL="9525" marR="9525" marT="9525" marB="0" anchor="b">
                    <a:lnL>
                      <a:noFill/>
                    </a:lnL>
                    <a:lnR>
                      <a:noFill/>
                    </a:lnR>
                    <a:lnT>
                      <a:noFill/>
                    </a:lnT>
                    <a:lnB>
                      <a:noFill/>
                    </a:lnB>
                    <a:solidFill>
                      <a:srgbClr val="00B0F0"/>
                    </a:solidFill>
                  </a:tcPr>
                </a:tc>
                <a:tc>
                  <a:txBody>
                    <a:bodyPr/>
                    <a:lstStyle/>
                    <a:p>
                      <a:pPr algn="r" fontAlgn="b"/>
                      <a:r>
                        <a:rPr lang="es-ES" sz="1400" b="1" i="0" u="none" strike="noStrike" dirty="0" smtClean="0">
                          <a:solidFill>
                            <a:schemeClr val="tx1"/>
                          </a:solidFill>
                          <a:latin typeface="Arial"/>
                        </a:rPr>
                        <a:t>1.509.669,33 m2</a:t>
                      </a:r>
                      <a:endParaRPr lang="es-ES" sz="1400" b="1" i="0" u="none" strike="noStrike" dirty="0">
                        <a:solidFill>
                          <a:schemeClr val="tx1"/>
                        </a:solidFill>
                        <a:latin typeface="Arial"/>
                      </a:endParaRPr>
                    </a:p>
                  </a:txBody>
                  <a:tcPr marL="9525" marR="9525" marT="9525" marB="0" anchor="b">
                    <a:lnL>
                      <a:noFill/>
                    </a:lnL>
                    <a:lnR>
                      <a:noFill/>
                    </a:lnR>
                    <a:lnT>
                      <a:noFill/>
                    </a:lnT>
                    <a:lnB>
                      <a:noFill/>
                    </a:lnB>
                    <a:solidFill>
                      <a:srgbClr val="00B0F0"/>
                    </a:solidFill>
                  </a:tcPr>
                </a:tc>
              </a:tr>
            </a:tbl>
          </a:graphicData>
        </a:graphic>
      </p:graphicFrame>
      <p:graphicFrame>
        <p:nvGraphicFramePr>
          <p:cNvPr id="9" name="8 Tabla"/>
          <p:cNvGraphicFramePr>
            <a:graphicFrameLocks noGrp="1"/>
          </p:cNvGraphicFramePr>
          <p:nvPr/>
        </p:nvGraphicFramePr>
        <p:xfrm>
          <a:off x="2267744" y="4869160"/>
          <a:ext cx="5112568" cy="1311350"/>
        </p:xfrm>
        <a:graphic>
          <a:graphicData uri="http://schemas.openxmlformats.org/drawingml/2006/table">
            <a:tbl>
              <a:tblPr/>
              <a:tblGrid>
                <a:gridCol w="2729843"/>
                <a:gridCol w="1036586"/>
                <a:gridCol w="1346139"/>
              </a:tblGrid>
              <a:tr h="186070">
                <a:tc>
                  <a:txBody>
                    <a:bodyPr/>
                    <a:lstStyle/>
                    <a:p>
                      <a:pPr algn="r" fontAlgn="b"/>
                      <a:r>
                        <a:rPr lang="es-ES" sz="1100" b="1" i="0" u="none" strike="noStrike" dirty="0">
                          <a:latin typeface="Arial"/>
                        </a:rPr>
                        <a:t>TOTAL LUMINARIAS</a:t>
                      </a:r>
                    </a:p>
                  </a:txBody>
                  <a:tcPr marL="8860" marR="8860" marT="886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1" i="0" u="none" strike="noStrike" dirty="0">
                          <a:latin typeface="Arial"/>
                        </a:rPr>
                        <a:t>         62.325   </a:t>
                      </a:r>
                    </a:p>
                  </a:txBody>
                  <a:tcPr marL="8860" marR="8860" marT="8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dirty="0">
                          <a:latin typeface="Arial"/>
                        </a:rPr>
                        <a:t> </a:t>
                      </a:r>
                    </a:p>
                  </a:txBody>
                  <a:tcPr marL="8860" marR="8860" marT="88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6070">
                <a:tc>
                  <a:txBody>
                    <a:bodyPr/>
                    <a:lstStyle/>
                    <a:p>
                      <a:pPr algn="r" fontAlgn="b"/>
                      <a:r>
                        <a:rPr lang="es-ES" sz="1100" b="1" i="0" u="none" strike="noStrike">
                          <a:latin typeface="Arial"/>
                        </a:rPr>
                        <a:t>POTENCIA ILUMINACION</a:t>
                      </a:r>
                    </a:p>
                  </a:txBody>
                  <a:tcPr marL="8860" marR="8860" marT="886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1" i="0" u="none" strike="noStrike" dirty="0">
                          <a:latin typeface="Arial"/>
                        </a:rPr>
                        <a:t>20692,1</a:t>
                      </a:r>
                    </a:p>
                  </a:txBody>
                  <a:tcPr marL="8860" marR="8860" marT="8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1" i="0" u="none" strike="noStrike" dirty="0">
                          <a:latin typeface="Arial"/>
                        </a:rPr>
                        <a:t>Kw</a:t>
                      </a:r>
                    </a:p>
                  </a:txBody>
                  <a:tcPr marL="8860" marR="8860" marT="88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6070">
                <a:tc>
                  <a:txBody>
                    <a:bodyPr/>
                    <a:lstStyle/>
                    <a:p>
                      <a:pPr algn="r" fontAlgn="b"/>
                      <a:r>
                        <a:rPr lang="pt-BR" sz="1100" b="1" i="0" u="none" strike="noStrike">
                          <a:latin typeface="Arial"/>
                        </a:rPr>
                        <a:t>RATIO Nº LUMINARIAS POR TUNEL</a:t>
                      </a:r>
                    </a:p>
                  </a:txBody>
                  <a:tcPr marL="8860" marR="8860" marT="886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1" i="0" u="none" strike="noStrike" dirty="0">
                          <a:latin typeface="Arial"/>
                        </a:rPr>
                        <a:t>324,61</a:t>
                      </a:r>
                    </a:p>
                  </a:txBody>
                  <a:tcPr marL="8860" marR="8860" marT="8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1" i="0" u="none" strike="noStrike" dirty="0" err="1">
                          <a:latin typeface="Arial"/>
                        </a:rPr>
                        <a:t>lumin</a:t>
                      </a:r>
                      <a:r>
                        <a:rPr lang="es-ES" sz="1100" b="1" i="0" u="none" strike="noStrike" dirty="0">
                          <a:latin typeface="Arial"/>
                        </a:rPr>
                        <a:t>/túnel</a:t>
                      </a:r>
                    </a:p>
                  </a:txBody>
                  <a:tcPr marL="8860" marR="8860" marT="88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6070">
                <a:tc>
                  <a:txBody>
                    <a:bodyPr/>
                    <a:lstStyle/>
                    <a:p>
                      <a:pPr algn="r" fontAlgn="b"/>
                      <a:r>
                        <a:rPr lang="pt-BR" sz="1100" b="1" i="0" u="none" strike="noStrike">
                          <a:latin typeface="Arial"/>
                        </a:rPr>
                        <a:t>RATIO Nº LUMINARIAS POR ml</a:t>
                      </a:r>
                    </a:p>
                  </a:txBody>
                  <a:tcPr marL="8860" marR="8860" marT="886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1" i="0" u="none" strike="noStrike" dirty="0">
                          <a:latin typeface="Arial"/>
                        </a:rPr>
                        <a:t>0,38</a:t>
                      </a:r>
                    </a:p>
                  </a:txBody>
                  <a:tcPr marL="8860" marR="8860" marT="8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1" i="0" u="none" strike="noStrike" dirty="0" err="1">
                          <a:latin typeface="Arial"/>
                        </a:rPr>
                        <a:t>lumin</a:t>
                      </a:r>
                      <a:r>
                        <a:rPr lang="es-ES" sz="1100" b="1" i="0" u="none" strike="noStrike" dirty="0">
                          <a:latin typeface="Arial"/>
                        </a:rPr>
                        <a:t>/ml</a:t>
                      </a:r>
                    </a:p>
                  </a:txBody>
                  <a:tcPr marL="8860" marR="8860" marT="88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6070">
                <a:tc>
                  <a:txBody>
                    <a:bodyPr/>
                    <a:lstStyle/>
                    <a:p>
                      <a:pPr algn="r" fontAlgn="b"/>
                      <a:r>
                        <a:rPr lang="es-ES" sz="1100" b="1" i="0" u="none" strike="noStrike">
                          <a:latin typeface="Arial"/>
                        </a:rPr>
                        <a:t>RATIO POT. ILUMIN POR TUNEL</a:t>
                      </a:r>
                    </a:p>
                  </a:txBody>
                  <a:tcPr marL="8860" marR="8860" marT="886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1" i="0" u="none" strike="noStrike" dirty="0">
                          <a:latin typeface="Arial"/>
                        </a:rPr>
                        <a:t>107,77</a:t>
                      </a:r>
                    </a:p>
                  </a:txBody>
                  <a:tcPr marL="8860" marR="8860" marT="8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1" i="0" u="none" strike="noStrike" dirty="0">
                          <a:latin typeface="Arial"/>
                        </a:rPr>
                        <a:t>Kw/túnel</a:t>
                      </a:r>
                    </a:p>
                  </a:txBody>
                  <a:tcPr marL="8860" marR="8860" marT="88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6070">
                <a:tc>
                  <a:txBody>
                    <a:bodyPr/>
                    <a:lstStyle/>
                    <a:p>
                      <a:pPr algn="r" fontAlgn="b"/>
                      <a:r>
                        <a:rPr lang="pt-BR" sz="1100" b="1" i="0" u="none" strike="noStrike">
                          <a:latin typeface="Arial"/>
                        </a:rPr>
                        <a:t>RATIO POT. ILUMIN POR ML</a:t>
                      </a:r>
                    </a:p>
                  </a:txBody>
                  <a:tcPr marL="8860" marR="8860" marT="886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1" i="0" u="none" strike="noStrike" dirty="0">
                          <a:latin typeface="Arial"/>
                        </a:rPr>
                        <a:t>124,83</a:t>
                      </a:r>
                    </a:p>
                  </a:txBody>
                  <a:tcPr marL="8860" marR="8860" marT="8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1" i="0" u="none" strike="noStrike" dirty="0">
                          <a:latin typeface="Arial"/>
                        </a:rPr>
                        <a:t>W/ml</a:t>
                      </a:r>
                    </a:p>
                  </a:txBody>
                  <a:tcPr marL="8860" marR="8860" marT="88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930">
                <a:tc>
                  <a:txBody>
                    <a:bodyPr/>
                    <a:lstStyle/>
                    <a:p>
                      <a:pPr algn="r" fontAlgn="b"/>
                      <a:r>
                        <a:rPr lang="pt-BR" sz="1100" b="1" i="0" u="none" strike="noStrike">
                          <a:latin typeface="Arial"/>
                        </a:rPr>
                        <a:t>RATIO POT. ILUMIN POR M2</a:t>
                      </a:r>
                    </a:p>
                  </a:txBody>
                  <a:tcPr marL="8860" marR="8860" marT="886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100" b="1" i="0" u="none" strike="noStrike" dirty="0">
                          <a:latin typeface="Arial"/>
                        </a:rPr>
                        <a:t>13,71</a:t>
                      </a:r>
                    </a:p>
                  </a:txBody>
                  <a:tcPr marL="8860" marR="8860" marT="8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s-ES" sz="1100" b="1" i="0" u="none" strike="noStrike" dirty="0">
                          <a:latin typeface="Arial"/>
                        </a:rPr>
                        <a:t>W/m2</a:t>
                      </a:r>
                    </a:p>
                  </a:txBody>
                  <a:tcPr marL="8860" marR="8860" marT="88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 name="10 Rectángulo"/>
          <p:cNvSpPr/>
          <p:nvPr/>
        </p:nvSpPr>
        <p:spPr>
          <a:xfrm>
            <a:off x="2627784" y="2420888"/>
            <a:ext cx="3960440" cy="23762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CuadroTexto"/>
          <p:cNvSpPr txBox="1"/>
          <p:nvPr/>
        </p:nvSpPr>
        <p:spPr>
          <a:xfrm>
            <a:off x="2771800" y="1988840"/>
            <a:ext cx="3816424" cy="369332"/>
          </a:xfrm>
          <a:prstGeom prst="rect">
            <a:avLst/>
          </a:prstGeom>
          <a:noFill/>
          <a:ln w="38100">
            <a:solidFill>
              <a:schemeClr val="accent1"/>
            </a:solidFill>
          </a:ln>
        </p:spPr>
        <p:txBody>
          <a:bodyPr wrap="square" rtlCol="0">
            <a:spAutoFit/>
          </a:bodyPr>
          <a:lstStyle/>
          <a:p>
            <a:r>
              <a:rPr lang="es-ES" b="1" dirty="0" smtClean="0">
                <a:solidFill>
                  <a:srgbClr val="FF0000"/>
                </a:solidFill>
              </a:rPr>
              <a:t>RATIOS DE LOS TÚNELES ACTUALES</a:t>
            </a:r>
            <a:endParaRPr lang="es-ES" b="1" dirty="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20</a:t>
            </a:fld>
            <a:endParaRPr lang="es-ES"/>
          </a:p>
        </p:txBody>
      </p:sp>
      <p:sp>
        <p:nvSpPr>
          <p:cNvPr id="6" name="5 CuadroTexto"/>
          <p:cNvSpPr txBox="1"/>
          <p:nvPr/>
        </p:nvSpPr>
        <p:spPr>
          <a:xfrm>
            <a:off x="323528" y="980728"/>
            <a:ext cx="8820472" cy="5816977"/>
          </a:xfrm>
          <a:prstGeom prst="rect">
            <a:avLst/>
          </a:prstGeom>
          <a:noFill/>
        </p:spPr>
        <p:txBody>
          <a:bodyPr wrap="square" rtlCol="0">
            <a:spAutoFit/>
          </a:bodyPr>
          <a:lstStyle/>
          <a:p>
            <a:r>
              <a:rPr lang="es-ES" sz="2800" b="1" u="sng" dirty="0" smtClean="0">
                <a:solidFill>
                  <a:srgbClr val="FF0000"/>
                </a:solidFill>
              </a:rPr>
              <a:t>RESUMEN AHORROS POTENCIA CONTRATADA</a:t>
            </a:r>
            <a:endParaRPr lang="es-ES" sz="2800" b="1" u="sng" dirty="0" smtClean="0">
              <a:solidFill>
                <a:srgbClr val="FF0000"/>
              </a:solidFill>
            </a:endParaRPr>
          </a:p>
          <a:p>
            <a:pPr>
              <a:buFont typeface="Arial" pitchFamily="34" charset="0"/>
              <a:buChar char="•"/>
            </a:pPr>
            <a:endParaRPr lang="es-ES" sz="2000" b="1" dirty="0" smtClean="0"/>
          </a:p>
          <a:p>
            <a:pPr>
              <a:buFont typeface="Arial" pitchFamily="34" charset="0"/>
              <a:buChar char="•"/>
            </a:pPr>
            <a:r>
              <a:rPr lang="es-ES" sz="2000" b="1" dirty="0" smtClean="0"/>
              <a:t>EN TÚNELES </a:t>
            </a:r>
            <a:r>
              <a:rPr lang="es-ES" sz="2000" b="1" dirty="0" smtClean="0"/>
              <a:t>EL SUMINISTRO ES EN MEDIA TENSION. TARIFA </a:t>
            </a:r>
            <a:r>
              <a:rPr lang="es-ES" sz="2000" b="1" dirty="0" smtClean="0"/>
              <a:t>3.1ª O  6.1 A</a:t>
            </a:r>
          </a:p>
          <a:p>
            <a:r>
              <a:rPr lang="es-ES" sz="2000" b="1" dirty="0" smtClean="0"/>
              <a:t>(&lt; </a:t>
            </a:r>
            <a:r>
              <a:rPr lang="es-ES" sz="2000" b="1" dirty="0" smtClean="0"/>
              <a:t>o &gt; 450 KW)</a:t>
            </a:r>
          </a:p>
          <a:p>
            <a:pPr>
              <a:buFont typeface="Arial" pitchFamily="34" charset="0"/>
              <a:buChar char="•"/>
            </a:pPr>
            <a:r>
              <a:rPr lang="es-ES" sz="2000" b="1" dirty="0" smtClean="0"/>
              <a:t>LA </a:t>
            </a:r>
            <a:r>
              <a:rPr lang="es-ES" sz="2000" b="1" dirty="0" smtClean="0"/>
              <a:t>POTENCIA EN </a:t>
            </a:r>
            <a:r>
              <a:rPr lang="es-ES" sz="2000" b="1" dirty="0" smtClean="0"/>
              <a:t>ILUMINACIÓN </a:t>
            </a:r>
            <a:r>
              <a:rPr lang="es-ES" sz="2000" b="1" dirty="0" smtClean="0"/>
              <a:t>Y SERVICIOS </a:t>
            </a:r>
            <a:r>
              <a:rPr lang="es-ES" sz="2000" b="1" dirty="0" smtClean="0"/>
              <a:t>BÁSICOS ES </a:t>
            </a:r>
            <a:r>
              <a:rPr lang="es-ES" sz="2000" b="1" dirty="0" smtClean="0"/>
              <a:t>MUCHO MENOR QUE LA TOTAL INSTALADA</a:t>
            </a:r>
          </a:p>
          <a:p>
            <a:pPr>
              <a:buFont typeface="Arial" pitchFamily="34" charset="0"/>
              <a:buChar char="•"/>
            </a:pPr>
            <a:r>
              <a:rPr lang="es-ES" sz="2000" b="1" dirty="0" smtClean="0"/>
              <a:t>LA </a:t>
            </a:r>
            <a:r>
              <a:rPr lang="es-ES" sz="2000" b="1" dirty="0" smtClean="0"/>
              <a:t>POTENCIA  DEMANDADA SE CONTROLA CON MAXÍMETROS </a:t>
            </a:r>
            <a:r>
              <a:rPr lang="es-ES" sz="2000" b="1" dirty="0" smtClean="0"/>
              <a:t>Y </a:t>
            </a:r>
            <a:r>
              <a:rPr lang="es-ES" sz="2000" b="1" dirty="0" smtClean="0"/>
              <a:t>EXISTE UN CONTADOR PARA CADA PERIODO (3 ó 6)</a:t>
            </a:r>
          </a:p>
          <a:p>
            <a:pPr>
              <a:buFont typeface="Arial" pitchFamily="34" charset="0"/>
              <a:buChar char="•"/>
            </a:pPr>
            <a:r>
              <a:rPr lang="es-ES" sz="2000" b="1" dirty="0" smtClean="0">
                <a:solidFill>
                  <a:srgbClr val="FF0000"/>
                </a:solidFill>
              </a:rPr>
              <a:t>1 </a:t>
            </a:r>
            <a:r>
              <a:rPr lang="es-ES" sz="2000" b="1" dirty="0" smtClean="0">
                <a:solidFill>
                  <a:srgbClr val="FF0000"/>
                </a:solidFill>
              </a:rPr>
              <a:t>KW </a:t>
            </a:r>
            <a:r>
              <a:rPr lang="es-ES" sz="2000" b="1" dirty="0" smtClean="0">
                <a:solidFill>
                  <a:srgbClr val="FF0000"/>
                </a:solidFill>
              </a:rPr>
              <a:t>CONTRATADO DE MENOS </a:t>
            </a:r>
            <a:r>
              <a:rPr lang="es-ES" sz="2000" b="1" dirty="0" smtClean="0">
                <a:solidFill>
                  <a:srgbClr val="FF0000"/>
                </a:solidFill>
              </a:rPr>
              <a:t>AL AÑO SUPONE </a:t>
            </a:r>
            <a:r>
              <a:rPr lang="es-ES" sz="2000" b="1" dirty="0" smtClean="0">
                <a:solidFill>
                  <a:srgbClr val="FF0000"/>
                </a:solidFill>
              </a:rPr>
              <a:t>UN AHORRO DE 42,2 </a:t>
            </a:r>
            <a:r>
              <a:rPr lang="es-ES" sz="2000" b="1" dirty="0" smtClean="0">
                <a:solidFill>
                  <a:srgbClr val="FF0000"/>
                </a:solidFill>
              </a:rPr>
              <a:t>€ EN 3.1 Y 45,87 € EN 6.1</a:t>
            </a:r>
          </a:p>
          <a:p>
            <a:pPr>
              <a:buFont typeface="Arial" pitchFamily="34" charset="0"/>
              <a:buChar char="•"/>
            </a:pPr>
            <a:r>
              <a:rPr lang="es-ES" sz="2000" b="1" dirty="0" smtClean="0"/>
              <a:t>1 </a:t>
            </a:r>
            <a:r>
              <a:rPr lang="es-ES" sz="2000" b="1" dirty="0" smtClean="0"/>
              <a:t>KW EN P3 (3.1) SON 3,39 €/AÑO Y EN P6 (6.1) 2,77 €/</a:t>
            </a:r>
            <a:r>
              <a:rPr lang="es-ES" sz="2000" b="1" dirty="0" smtClean="0"/>
              <a:t>AÑO DE AHORRO</a:t>
            </a:r>
            <a:endParaRPr lang="es-ES" sz="2000" b="1" dirty="0" smtClean="0"/>
          </a:p>
          <a:p>
            <a:pPr>
              <a:buFont typeface="Arial" pitchFamily="34" charset="0"/>
              <a:buChar char="•"/>
            </a:pPr>
            <a:r>
              <a:rPr lang="es-ES" sz="2000" b="1" dirty="0" smtClean="0">
                <a:solidFill>
                  <a:srgbClr val="FF0000"/>
                </a:solidFill>
              </a:rPr>
              <a:t>INTERESA </a:t>
            </a:r>
            <a:r>
              <a:rPr lang="es-ES" sz="2000" b="1" dirty="0" smtClean="0">
                <a:solidFill>
                  <a:srgbClr val="FF0000"/>
                </a:solidFill>
              </a:rPr>
              <a:t>DEJAR EN EL </a:t>
            </a:r>
            <a:r>
              <a:rPr lang="es-ES" sz="2000" b="1" dirty="0" smtClean="0">
                <a:solidFill>
                  <a:srgbClr val="FF0000"/>
                </a:solidFill>
              </a:rPr>
              <a:t>ÚLTIMO </a:t>
            </a:r>
            <a:r>
              <a:rPr lang="es-ES" sz="2000" b="1" dirty="0" smtClean="0">
                <a:solidFill>
                  <a:srgbClr val="FF0000"/>
                </a:solidFill>
              </a:rPr>
              <a:t>PERIODO (P3 o P6) LA POTENCIA </a:t>
            </a:r>
            <a:r>
              <a:rPr lang="es-ES" sz="2000" b="1" dirty="0" smtClean="0">
                <a:solidFill>
                  <a:srgbClr val="FF0000"/>
                </a:solidFill>
              </a:rPr>
              <a:t>MÁXIMA </a:t>
            </a:r>
            <a:r>
              <a:rPr lang="es-ES" sz="2000" b="1" dirty="0" smtClean="0">
                <a:solidFill>
                  <a:srgbClr val="FF0000"/>
                </a:solidFill>
              </a:rPr>
              <a:t>QUE SE VA A EMPLEAR </a:t>
            </a:r>
            <a:r>
              <a:rPr lang="es-ES" sz="2000" b="1" dirty="0" smtClean="0">
                <a:solidFill>
                  <a:srgbClr val="FF0000"/>
                </a:solidFill>
              </a:rPr>
              <a:t>PARA GARANTIZAR EL SUMINISTRO SIEMPRE Y </a:t>
            </a:r>
            <a:r>
              <a:rPr lang="es-ES" sz="2000" b="1" dirty="0" smtClean="0">
                <a:solidFill>
                  <a:srgbClr val="FF0000"/>
                </a:solidFill>
              </a:rPr>
              <a:t>REDUCIR LA </a:t>
            </a:r>
            <a:r>
              <a:rPr lang="es-ES" sz="2000" b="1" dirty="0" smtClean="0">
                <a:solidFill>
                  <a:srgbClr val="FF0000"/>
                </a:solidFill>
              </a:rPr>
              <a:t>CONTRATACIÓN EN </a:t>
            </a:r>
            <a:r>
              <a:rPr lang="es-ES" sz="2000" b="1" dirty="0" smtClean="0">
                <a:solidFill>
                  <a:srgbClr val="FF0000"/>
                </a:solidFill>
              </a:rPr>
              <a:t>EL RESTO DE </a:t>
            </a:r>
            <a:r>
              <a:rPr lang="es-ES" sz="2000" b="1" dirty="0" smtClean="0">
                <a:solidFill>
                  <a:srgbClr val="FF0000"/>
                </a:solidFill>
              </a:rPr>
              <a:t>PERIODOS (AHORRO DE 38,8€ EN 3.1-A Y DE 43,10€ EN 6.1-A)</a:t>
            </a:r>
          </a:p>
          <a:p>
            <a:pPr>
              <a:buFont typeface="Arial" pitchFamily="34" charset="0"/>
              <a:buChar char="•"/>
            </a:pPr>
            <a:endParaRPr lang="es-ES" sz="2200" b="1" dirty="0" smtClean="0">
              <a:solidFill>
                <a:srgbClr val="FF0000"/>
              </a:solidFill>
            </a:endParaRPr>
          </a:p>
          <a:p>
            <a:pPr>
              <a:buFont typeface="Arial" pitchFamily="34" charset="0"/>
              <a:buChar char="•"/>
            </a:pPr>
            <a:r>
              <a:rPr lang="es-ES" sz="2200" b="1" dirty="0" smtClean="0">
                <a:solidFill>
                  <a:srgbClr val="FF0000"/>
                </a:solidFill>
              </a:rPr>
              <a:t>LOS AHORROS SUPERAN EL 50% DE LA FACTURACIÓN POR TÉRMINO FIJO</a:t>
            </a:r>
            <a:endParaRPr lang="es-ES" sz="2200" b="1" dirty="0" smtClean="0">
              <a:solidFill>
                <a:srgbClr val="FF0000"/>
              </a:solidFill>
            </a:endParaRPr>
          </a:p>
          <a:p>
            <a:pPr>
              <a:buFont typeface="Arial" pitchFamily="34" charset="0"/>
              <a:buChar char="•"/>
            </a:pPr>
            <a:endParaRPr lang="es-ES" sz="20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0"/>
            <a:ext cx="8229600" cy="548680"/>
          </a:xfrm>
          <a:solidFill>
            <a:schemeClr val="tx2">
              <a:lumMod val="60000"/>
              <a:lumOff val="40000"/>
            </a:schemeClr>
          </a:solidFill>
        </p:spPr>
        <p:txBody>
          <a:bodyPr>
            <a:normAutofit fontScale="90000"/>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21</a:t>
            </a:fld>
            <a:endParaRPr lang="es-ES"/>
          </a:p>
        </p:txBody>
      </p:sp>
      <p:sp>
        <p:nvSpPr>
          <p:cNvPr id="7" name="6 CuadroTexto"/>
          <p:cNvSpPr txBox="1"/>
          <p:nvPr/>
        </p:nvSpPr>
        <p:spPr>
          <a:xfrm>
            <a:off x="467544" y="692696"/>
            <a:ext cx="8280920" cy="3416320"/>
          </a:xfrm>
          <a:prstGeom prst="rect">
            <a:avLst/>
          </a:prstGeom>
          <a:noFill/>
        </p:spPr>
        <p:txBody>
          <a:bodyPr wrap="square" rtlCol="0">
            <a:spAutoFit/>
          </a:bodyPr>
          <a:lstStyle/>
          <a:p>
            <a:r>
              <a:rPr lang="es-ES" sz="2800" b="1" dirty="0" smtClean="0">
                <a:solidFill>
                  <a:srgbClr val="FF0000"/>
                </a:solidFill>
              </a:rPr>
              <a:t> </a:t>
            </a:r>
            <a:r>
              <a:rPr lang="es-ES" sz="2800" b="1" dirty="0" smtClean="0">
                <a:solidFill>
                  <a:srgbClr val="FF0000"/>
                </a:solidFill>
              </a:rPr>
              <a:t>PENALIZACIONES POR </a:t>
            </a:r>
            <a:r>
              <a:rPr lang="es-ES" sz="2800" b="1" dirty="0" smtClean="0">
                <a:solidFill>
                  <a:srgbClr val="FF0000"/>
                </a:solidFill>
              </a:rPr>
              <a:t>EXCESOS DE POTENCIA SOBRE LA CONTRATADA</a:t>
            </a:r>
            <a:endParaRPr lang="es-ES" sz="1600" b="1" dirty="0" smtClean="0"/>
          </a:p>
          <a:p>
            <a:pPr>
              <a:buFont typeface="Arial" pitchFamily="34" charset="0"/>
              <a:buChar char="•"/>
            </a:pPr>
            <a:r>
              <a:rPr lang="es-ES" sz="2000" b="1" dirty="0" smtClean="0"/>
              <a:t>DIFERENTE SEGÚN SEA 3.1 o 6.1. </a:t>
            </a:r>
          </a:p>
          <a:p>
            <a:pPr>
              <a:buFont typeface="Arial" pitchFamily="34" charset="0"/>
              <a:buChar char="•"/>
            </a:pPr>
            <a:r>
              <a:rPr lang="es-ES" sz="2000" b="1" dirty="0" smtClean="0"/>
              <a:t>EN LA 3.1 SE CALCULA COMO EN BAJA </a:t>
            </a:r>
            <a:r>
              <a:rPr lang="es-ES" sz="2000" b="1" dirty="0" smtClean="0"/>
              <a:t>TENSIÓN Y NO DEPENDE DE LAS VECES QUE UNO SE PASE. COMPUTA MENSUALMENTE:</a:t>
            </a:r>
            <a:endParaRPr lang="es-ES" sz="2000" b="1" dirty="0" smtClean="0"/>
          </a:p>
          <a:p>
            <a:pPr indent="534988">
              <a:buFont typeface="Arial" pitchFamily="34" charset="0"/>
              <a:buChar char="•"/>
            </a:pPr>
            <a:r>
              <a:rPr lang="es-ES" sz="2000" b="1" dirty="0" smtClean="0"/>
              <a:t> 1 KW EN P1 = 4 EUROS/MES</a:t>
            </a:r>
          </a:p>
          <a:p>
            <a:pPr indent="534988">
              <a:buFont typeface="Arial" pitchFamily="34" charset="0"/>
              <a:buChar char="•"/>
            </a:pPr>
            <a:r>
              <a:rPr lang="es-ES" sz="2000" b="1" dirty="0" smtClean="0"/>
              <a:t> 1 KW EN P2 = 2,50 EUROS/MES</a:t>
            </a:r>
          </a:p>
          <a:p>
            <a:pPr indent="534988">
              <a:buFont typeface="Arial" pitchFamily="34" charset="0"/>
              <a:buChar char="•"/>
            </a:pPr>
            <a:r>
              <a:rPr lang="es-ES" sz="2000" b="1" dirty="0" smtClean="0"/>
              <a:t> 1 KW EN P3 = 0,57 EUROS/MES</a:t>
            </a:r>
          </a:p>
          <a:p>
            <a:pPr indent="85725">
              <a:buFont typeface="Arial" pitchFamily="34" charset="0"/>
              <a:buChar char="•"/>
            </a:pPr>
            <a:r>
              <a:rPr lang="es-ES" sz="2000" b="1" dirty="0" smtClean="0"/>
              <a:t>EN LA 6.1 DEPENDE DE LA POTENCIA EXCEDIDA Y DEL </a:t>
            </a:r>
            <a:r>
              <a:rPr lang="es-ES" sz="2000" b="1" dirty="0" smtClean="0"/>
              <a:t>TIEMPO TOTAL EN EL QUE SE EXCEDA (se mide por cuartos de hora de exceso)</a:t>
            </a:r>
            <a:endParaRPr lang="es-ES" sz="2000" b="1" dirty="0">
              <a:solidFill>
                <a:srgbClr val="FFFF00"/>
              </a:solidFill>
            </a:endParaRPr>
          </a:p>
        </p:txBody>
      </p:sp>
      <p:pic>
        <p:nvPicPr>
          <p:cNvPr id="9" name="8 Imagen" descr="PENALIZACIONES.wmf"/>
          <p:cNvPicPr>
            <a:picLocks noChangeAspect="1"/>
          </p:cNvPicPr>
          <p:nvPr/>
        </p:nvPicPr>
        <p:blipFill>
          <a:blip r:embed="rId2" cstate="print"/>
          <a:stretch>
            <a:fillRect/>
          </a:stretch>
        </p:blipFill>
        <p:spPr>
          <a:xfrm>
            <a:off x="755576" y="4005064"/>
            <a:ext cx="6710536" cy="285293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22</a:t>
            </a:fld>
            <a:endParaRPr lang="es-ES"/>
          </a:p>
        </p:txBody>
      </p:sp>
      <p:pic>
        <p:nvPicPr>
          <p:cNvPr id="6" name="5 Imagen" descr="PENALIZACIONES2.jpg"/>
          <p:cNvPicPr>
            <a:picLocks noChangeAspect="1"/>
          </p:cNvPicPr>
          <p:nvPr/>
        </p:nvPicPr>
        <p:blipFill>
          <a:blip r:embed="rId2" cstate="print"/>
          <a:stretch>
            <a:fillRect/>
          </a:stretch>
        </p:blipFill>
        <p:spPr>
          <a:xfrm>
            <a:off x="1691680" y="1517904"/>
            <a:ext cx="5705856" cy="5340096"/>
          </a:xfrm>
          <a:prstGeom prst="rect">
            <a:avLst/>
          </a:prstGeom>
        </p:spPr>
      </p:pic>
      <p:sp>
        <p:nvSpPr>
          <p:cNvPr id="7" name="6 CuadroTexto"/>
          <p:cNvSpPr txBox="1"/>
          <p:nvPr/>
        </p:nvSpPr>
        <p:spPr>
          <a:xfrm>
            <a:off x="1115616" y="1052736"/>
            <a:ext cx="4251805" cy="461665"/>
          </a:xfrm>
          <a:prstGeom prst="rect">
            <a:avLst/>
          </a:prstGeom>
          <a:noFill/>
        </p:spPr>
        <p:txBody>
          <a:bodyPr wrap="none" rtlCol="0">
            <a:spAutoFit/>
          </a:bodyPr>
          <a:lstStyle/>
          <a:p>
            <a:r>
              <a:rPr lang="es-ES" sz="2400" b="1" dirty="0" smtClean="0"/>
              <a:t>EJEMPLO DE PENALIZACIONES 2</a:t>
            </a:r>
            <a:endParaRPr lang="es-ES" sz="2400"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23</a:t>
            </a:fld>
            <a:endParaRPr lang="es-ES"/>
          </a:p>
        </p:txBody>
      </p:sp>
      <p:sp>
        <p:nvSpPr>
          <p:cNvPr id="6" name="5 CuadroTexto"/>
          <p:cNvSpPr txBox="1"/>
          <p:nvPr/>
        </p:nvSpPr>
        <p:spPr>
          <a:xfrm>
            <a:off x="251520" y="1268760"/>
            <a:ext cx="8532440" cy="4616648"/>
          </a:xfrm>
          <a:prstGeom prst="rect">
            <a:avLst/>
          </a:prstGeom>
          <a:noFill/>
        </p:spPr>
        <p:txBody>
          <a:bodyPr wrap="square" rtlCol="0">
            <a:spAutoFit/>
          </a:bodyPr>
          <a:lstStyle/>
          <a:p>
            <a:r>
              <a:rPr lang="es-ES" sz="2400" b="1" u="sng" dirty="0" smtClean="0">
                <a:solidFill>
                  <a:srgbClr val="FF0000"/>
                </a:solidFill>
              </a:rPr>
              <a:t>CONCLUSIONES FACTURACIÓN</a:t>
            </a:r>
          </a:p>
          <a:p>
            <a:pPr marL="457200" indent="-457200">
              <a:buFont typeface="+mj-lt"/>
              <a:buAutoNum type="arabicPeriod"/>
            </a:pPr>
            <a:endParaRPr lang="es-ES" b="1" dirty="0" smtClean="0"/>
          </a:p>
          <a:p>
            <a:pPr marL="457200" indent="-457200">
              <a:buFont typeface="+mj-lt"/>
              <a:buAutoNum type="arabicPeriod"/>
            </a:pPr>
            <a:r>
              <a:rPr lang="es-ES" b="1" dirty="0" smtClean="0"/>
              <a:t>En </a:t>
            </a:r>
            <a:r>
              <a:rPr lang="es-ES" b="1" dirty="0" smtClean="0"/>
              <a:t>túneles contratar en cada periodo la potencia que normalmente se emplea en explotación normal. En los recibos aparece el dato del </a:t>
            </a:r>
            <a:r>
              <a:rPr lang="es-ES" b="1" dirty="0" err="1" smtClean="0"/>
              <a:t>maxímetro</a:t>
            </a:r>
            <a:r>
              <a:rPr lang="es-ES" b="1" dirty="0" smtClean="0"/>
              <a:t> que nos puede orientar sobre el histórico de cada periodo de facturación. En túneles  de montaña normalmente bastará contratar la iluminación y servicios. En el periodo P3 o P6 hay que dejar la potencia máxima que pensemos que se va a emplear (nunca será la suma de los dos túneles)</a:t>
            </a:r>
          </a:p>
          <a:p>
            <a:pPr marL="457200" indent="-457200">
              <a:buFont typeface="+mj-lt"/>
              <a:buAutoNum type="arabicPeriod"/>
            </a:pPr>
            <a:r>
              <a:rPr lang="es-ES" b="1" dirty="0" smtClean="0"/>
              <a:t>En tarifa 3.1 tener en cuenta lo siguiente:</a:t>
            </a:r>
          </a:p>
          <a:p>
            <a:pPr marL="717550" indent="6350">
              <a:buFont typeface="Arial" pitchFamily="34" charset="0"/>
              <a:buChar char="•"/>
            </a:pPr>
            <a:r>
              <a:rPr lang="es-ES" b="1" dirty="0" smtClean="0"/>
              <a:t> Las pruebas de ventiladores </a:t>
            </a:r>
            <a:r>
              <a:rPr lang="es-ES" b="1" dirty="0" smtClean="0"/>
              <a:t>hacerlas siempre en periodo P3</a:t>
            </a:r>
            <a:r>
              <a:rPr lang="es-ES" b="1" dirty="0" smtClean="0"/>
              <a:t>. La penalización no depende de la duración sino de la potencia máxima</a:t>
            </a:r>
          </a:p>
          <a:p>
            <a:pPr marL="717550" indent="6350">
              <a:buFont typeface="Arial" pitchFamily="34" charset="0"/>
              <a:buChar char="•"/>
            </a:pPr>
            <a:r>
              <a:rPr lang="es-ES" b="1" dirty="0" smtClean="0"/>
              <a:t>No encender todos los ventiladores a la vez</a:t>
            </a:r>
          </a:p>
          <a:p>
            <a:pPr marL="717550" indent="6350">
              <a:buFont typeface="Arial" pitchFamily="34" charset="0"/>
              <a:buChar char="•"/>
            </a:pPr>
            <a:r>
              <a:rPr lang="es-ES" b="1" dirty="0" smtClean="0"/>
              <a:t>Hacer pruebas solo una vez al año o bien </a:t>
            </a:r>
            <a:r>
              <a:rPr lang="es-ES" b="1" dirty="0" smtClean="0"/>
              <a:t>todas dentro </a:t>
            </a:r>
            <a:r>
              <a:rPr lang="es-ES" b="1" dirty="0" smtClean="0"/>
              <a:t>del mismo mes</a:t>
            </a:r>
          </a:p>
          <a:p>
            <a:pPr marL="717550" indent="6350">
              <a:buFont typeface="Arial" pitchFamily="34" charset="0"/>
              <a:buChar char="•"/>
            </a:pPr>
            <a:r>
              <a:rPr lang="es-ES" b="1" dirty="0" smtClean="0"/>
              <a:t>Las pruebas en periodos P1 y P2 mejor hacerlas con </a:t>
            </a:r>
            <a:r>
              <a:rPr lang="es-ES" b="1" dirty="0" smtClean="0"/>
              <a:t>el suministro </a:t>
            </a:r>
            <a:r>
              <a:rPr lang="es-ES" b="1" dirty="0" smtClean="0"/>
              <a:t>de los grupos electrógenos (se prueban además)</a:t>
            </a:r>
          </a:p>
          <a:p>
            <a:pPr marL="717550" indent="6350">
              <a:buFont typeface="Arial" pitchFamily="34" charset="0"/>
              <a:buChar char="•"/>
            </a:pPr>
            <a:endParaRPr lang="es-E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24</a:t>
            </a:fld>
            <a:endParaRPr lang="es-ES"/>
          </a:p>
        </p:txBody>
      </p:sp>
      <p:sp>
        <p:nvSpPr>
          <p:cNvPr id="6" name="5 Rectángulo"/>
          <p:cNvSpPr/>
          <p:nvPr/>
        </p:nvSpPr>
        <p:spPr>
          <a:xfrm>
            <a:off x="1115616" y="1196752"/>
            <a:ext cx="3415102" cy="369332"/>
          </a:xfrm>
          <a:prstGeom prst="rect">
            <a:avLst/>
          </a:prstGeom>
        </p:spPr>
        <p:txBody>
          <a:bodyPr wrap="none">
            <a:spAutoFit/>
          </a:bodyPr>
          <a:lstStyle/>
          <a:p>
            <a:r>
              <a:rPr lang="es-ES" b="1" u="sng" dirty="0" smtClean="0">
                <a:solidFill>
                  <a:srgbClr val="FF0000"/>
                </a:solidFill>
              </a:rPr>
              <a:t>CONCLUSIONES </a:t>
            </a:r>
            <a:r>
              <a:rPr lang="es-ES" b="1" u="sng" dirty="0" smtClean="0">
                <a:solidFill>
                  <a:srgbClr val="FF0000"/>
                </a:solidFill>
              </a:rPr>
              <a:t>FACTURACIÓN (2)</a:t>
            </a:r>
            <a:endParaRPr lang="es-ES" dirty="0"/>
          </a:p>
        </p:txBody>
      </p:sp>
      <p:sp>
        <p:nvSpPr>
          <p:cNvPr id="7" name="6 CuadroTexto"/>
          <p:cNvSpPr txBox="1"/>
          <p:nvPr/>
        </p:nvSpPr>
        <p:spPr>
          <a:xfrm>
            <a:off x="539552" y="1779687"/>
            <a:ext cx="8100392" cy="5355312"/>
          </a:xfrm>
          <a:prstGeom prst="rect">
            <a:avLst/>
          </a:prstGeom>
          <a:noFill/>
        </p:spPr>
        <p:txBody>
          <a:bodyPr wrap="square" rtlCol="0">
            <a:spAutoFit/>
          </a:bodyPr>
          <a:lstStyle/>
          <a:p>
            <a:pPr marL="457200" indent="-457200"/>
            <a:r>
              <a:rPr lang="es-ES" b="1" dirty="0" smtClean="0">
                <a:solidFill>
                  <a:srgbClr val="FFFF00"/>
                </a:solidFill>
              </a:rPr>
              <a:t> </a:t>
            </a:r>
            <a:r>
              <a:rPr lang="es-ES" b="1" dirty="0" smtClean="0"/>
              <a:t>3. En </a:t>
            </a:r>
            <a:r>
              <a:rPr lang="es-ES" b="1" dirty="0" smtClean="0"/>
              <a:t>tarifa 6.1 tener en cuenta lo siguiente:</a:t>
            </a:r>
          </a:p>
          <a:p>
            <a:pPr marL="717550" indent="6350">
              <a:buFont typeface="Arial" pitchFamily="34" charset="0"/>
              <a:buChar char="•"/>
            </a:pPr>
            <a:r>
              <a:rPr lang="es-ES" b="1" dirty="0" smtClean="0"/>
              <a:t> Las pruebas de ventiladores </a:t>
            </a:r>
            <a:r>
              <a:rPr lang="es-ES" b="1" dirty="0" smtClean="0"/>
              <a:t>hacerlas en periodo P6</a:t>
            </a:r>
            <a:r>
              <a:rPr lang="es-ES" b="1" dirty="0" smtClean="0"/>
              <a:t>. La penalización sí depende de la duración (raíz cuadrada) y de la potencia máxima (x 2). Penaliza mas el exceso de potencia que la duración</a:t>
            </a:r>
          </a:p>
          <a:p>
            <a:pPr marL="717550" indent="6350">
              <a:buFont typeface="Arial" pitchFamily="34" charset="0"/>
              <a:buChar char="•"/>
            </a:pPr>
            <a:r>
              <a:rPr lang="es-ES" b="1" dirty="0" smtClean="0"/>
              <a:t>No encender todos los ventiladores a la vez</a:t>
            </a:r>
          </a:p>
          <a:p>
            <a:pPr marL="717550" indent="6350">
              <a:buFont typeface="Arial" pitchFamily="34" charset="0"/>
              <a:buChar char="•"/>
            </a:pPr>
            <a:r>
              <a:rPr lang="es-ES" b="1" dirty="0" smtClean="0"/>
              <a:t>Las pruebas en periodos P1 a P5 mejor hacerlas con el suministro de los grupos </a:t>
            </a:r>
            <a:r>
              <a:rPr lang="es-ES" b="1" dirty="0" smtClean="0"/>
              <a:t>electrógenos (aprovechamos para probarlos)</a:t>
            </a:r>
            <a:endParaRPr lang="es-ES" b="1" dirty="0" smtClean="0"/>
          </a:p>
          <a:p>
            <a:pPr marL="717550" indent="6350">
              <a:buFont typeface="Arial" pitchFamily="34" charset="0"/>
              <a:buChar char="•"/>
            </a:pPr>
            <a:endParaRPr lang="es-ES" b="1" dirty="0" smtClean="0"/>
          </a:p>
          <a:p>
            <a:pPr indent="6350"/>
            <a:r>
              <a:rPr lang="es-ES" b="1" dirty="0" smtClean="0"/>
              <a:t>4. </a:t>
            </a:r>
            <a:r>
              <a:rPr lang="es-ES" b="1" dirty="0" smtClean="0"/>
              <a:t>Instalar analizadores de redes para controlar excesos y </a:t>
            </a:r>
            <a:r>
              <a:rPr lang="es-ES" b="1" dirty="0" smtClean="0"/>
              <a:t>consumos</a:t>
            </a:r>
          </a:p>
          <a:p>
            <a:pPr indent="6350"/>
            <a:r>
              <a:rPr lang="es-ES" b="1" dirty="0" smtClean="0"/>
              <a:t>5.  </a:t>
            </a:r>
            <a:r>
              <a:rPr lang="es-ES" b="1" dirty="0" smtClean="0"/>
              <a:t>En los ESCADAS de los túneles se incluirá la gestión energética de forma que se conozca en todo momento la potencia instantánea y el consumo. También se incluirán alarmas para avisar del exceso de </a:t>
            </a:r>
            <a:r>
              <a:rPr lang="es-ES" b="1" dirty="0" smtClean="0"/>
              <a:t>consumos y se integrará la gestión de la iluminación</a:t>
            </a:r>
            <a:endParaRPr lang="es-ES" b="1" dirty="0" smtClean="0"/>
          </a:p>
          <a:p>
            <a:pPr indent="6350">
              <a:buAutoNum type="arabicPeriod" startAt="6"/>
            </a:pPr>
            <a:r>
              <a:rPr lang="es-ES" b="1" dirty="0" smtClean="0"/>
              <a:t>   Es importante que los túneles dispongan de grupos electrógenos potentes para poder suministrar </a:t>
            </a:r>
            <a:r>
              <a:rPr lang="es-ES" b="1" dirty="0" smtClean="0"/>
              <a:t>energía alternativa.</a:t>
            </a:r>
            <a:endParaRPr lang="es-ES" b="1" dirty="0" smtClean="0"/>
          </a:p>
          <a:p>
            <a:pPr indent="6350">
              <a:buAutoNum type="arabicPeriod" startAt="6"/>
            </a:pPr>
            <a:r>
              <a:rPr lang="es-ES" b="1" dirty="0" smtClean="0"/>
              <a:t>   Si un incidente se prevé que va a durar un tiempo elevado (&gt; 2 horas) puede ser aconsejable suministrar energía con el grupo electrógeno (exige un acoplamiento automático) para evitar la penalización</a:t>
            </a:r>
          </a:p>
          <a:p>
            <a:endParaRPr lang="es-E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25</a:t>
            </a:fld>
            <a:endParaRPr lang="es-ES"/>
          </a:p>
        </p:txBody>
      </p:sp>
      <p:pic>
        <p:nvPicPr>
          <p:cNvPr id="1026" name="Picture 2" descr="F:\curso eficiencia energetica tuneles\SCADA SOMOSIERRA.jpg"/>
          <p:cNvPicPr>
            <a:picLocks noChangeAspect="1" noChangeArrowheads="1"/>
          </p:cNvPicPr>
          <p:nvPr/>
        </p:nvPicPr>
        <p:blipFill>
          <a:blip r:embed="rId2" cstate="print"/>
          <a:srcRect/>
          <a:stretch>
            <a:fillRect/>
          </a:stretch>
        </p:blipFill>
        <p:spPr bwMode="auto">
          <a:xfrm>
            <a:off x="179512" y="895426"/>
            <a:ext cx="8640960" cy="5962574"/>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26</a:t>
            </a:fld>
            <a:endParaRPr lang="es-ES"/>
          </a:p>
        </p:txBody>
      </p:sp>
      <p:pic>
        <p:nvPicPr>
          <p:cNvPr id="6" name="5 Imagen" descr="scada energia somosierra.JPG"/>
          <p:cNvPicPr>
            <a:picLocks noChangeAspect="1"/>
          </p:cNvPicPr>
          <p:nvPr/>
        </p:nvPicPr>
        <p:blipFill>
          <a:blip r:embed="rId2" cstate="print"/>
          <a:stretch>
            <a:fillRect/>
          </a:stretch>
        </p:blipFill>
        <p:spPr>
          <a:xfrm>
            <a:off x="-95231" y="1268760"/>
            <a:ext cx="9248634" cy="504056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27</a:t>
            </a:fld>
            <a:endParaRPr lang="es-ES"/>
          </a:p>
        </p:txBody>
      </p:sp>
      <p:sp>
        <p:nvSpPr>
          <p:cNvPr id="6" name="5 Rectángulo"/>
          <p:cNvSpPr/>
          <p:nvPr/>
        </p:nvSpPr>
        <p:spPr>
          <a:xfrm>
            <a:off x="539552" y="1700808"/>
            <a:ext cx="8244408" cy="2554545"/>
          </a:xfrm>
          <a:prstGeom prst="rect">
            <a:avLst/>
          </a:prstGeom>
        </p:spPr>
        <p:txBody>
          <a:bodyPr wrap="square">
            <a:spAutoFit/>
          </a:bodyPr>
          <a:lstStyle/>
          <a:p>
            <a:r>
              <a:rPr lang="es-ES" sz="2400" b="1" dirty="0" smtClean="0"/>
              <a:t>Hasta ahora hemos visto el ahorro en  facturación gracias a una menor contratación o una menor tarifa. El siguiente paso es estudiar el</a:t>
            </a:r>
          </a:p>
          <a:p>
            <a:endParaRPr lang="es-ES" sz="2400" b="1" dirty="0" smtClean="0"/>
          </a:p>
          <a:p>
            <a:endParaRPr lang="es-ES" sz="2400" b="1" dirty="0" smtClean="0"/>
          </a:p>
          <a:p>
            <a:pPr algn="ctr"/>
            <a:r>
              <a:rPr lang="es-ES" sz="4000" b="1" dirty="0" smtClean="0">
                <a:solidFill>
                  <a:srgbClr val="FF0000"/>
                </a:solidFill>
              </a:rPr>
              <a:t>AHORRO </a:t>
            </a:r>
            <a:r>
              <a:rPr lang="es-ES" sz="4000" b="1" dirty="0" smtClean="0">
                <a:solidFill>
                  <a:srgbClr val="FF0000"/>
                </a:solidFill>
              </a:rPr>
              <a:t>EN CONSUMO</a:t>
            </a:r>
            <a:endParaRPr lang="es-ES" sz="4000" b="1" dirty="0">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980729"/>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28</a:t>
            </a:fld>
            <a:endParaRPr lang="es-ES"/>
          </a:p>
        </p:txBody>
      </p:sp>
      <p:sp>
        <p:nvSpPr>
          <p:cNvPr id="7" name="6 CuadroTexto"/>
          <p:cNvSpPr txBox="1"/>
          <p:nvPr/>
        </p:nvSpPr>
        <p:spPr>
          <a:xfrm>
            <a:off x="827584" y="1225689"/>
            <a:ext cx="7992888" cy="5632311"/>
          </a:xfrm>
          <a:prstGeom prst="rect">
            <a:avLst/>
          </a:prstGeom>
          <a:noFill/>
        </p:spPr>
        <p:txBody>
          <a:bodyPr wrap="square" rtlCol="0">
            <a:spAutoFit/>
          </a:bodyPr>
          <a:lstStyle/>
          <a:p>
            <a:pPr>
              <a:buFont typeface="Arial" pitchFamily="34" charset="0"/>
              <a:buChar char="•"/>
            </a:pPr>
            <a:r>
              <a:rPr lang="es-ES" sz="2000" b="1" dirty="0" smtClean="0"/>
              <a:t>Hemos visto que los </a:t>
            </a:r>
            <a:r>
              <a:rPr lang="es-ES" sz="2000" b="1" dirty="0" smtClean="0"/>
              <a:t>ratios actuales de los túneles de la red son:</a:t>
            </a:r>
          </a:p>
          <a:p>
            <a:endParaRPr lang="es-ES" sz="2000" b="1" dirty="0" smtClean="0"/>
          </a:p>
          <a:p>
            <a:pPr>
              <a:buFont typeface="Arial" pitchFamily="34" charset="0"/>
              <a:buChar char="•"/>
            </a:pPr>
            <a:endParaRPr lang="es-ES" sz="2000" b="1" dirty="0" smtClean="0"/>
          </a:p>
          <a:p>
            <a:pPr>
              <a:buFont typeface="Arial" pitchFamily="34" charset="0"/>
              <a:buChar char="•"/>
            </a:pPr>
            <a:endParaRPr lang="es-ES" sz="2000" b="1" dirty="0" smtClean="0"/>
          </a:p>
          <a:p>
            <a:pPr>
              <a:buFont typeface="Arial" pitchFamily="34" charset="0"/>
              <a:buChar char="•"/>
            </a:pPr>
            <a:endParaRPr lang="es-ES" sz="2000" b="1" dirty="0" smtClean="0"/>
          </a:p>
          <a:p>
            <a:pPr>
              <a:buFont typeface="Arial" pitchFamily="34" charset="0"/>
              <a:buChar char="•"/>
            </a:pPr>
            <a:endParaRPr lang="es-ES" sz="2000" b="1" dirty="0" smtClean="0"/>
          </a:p>
          <a:p>
            <a:pPr>
              <a:buFont typeface="Arial" pitchFamily="34" charset="0"/>
              <a:buChar char="•"/>
            </a:pPr>
            <a:endParaRPr lang="es-ES" sz="2000" b="1" dirty="0" smtClean="0"/>
          </a:p>
          <a:p>
            <a:pPr>
              <a:buFont typeface="Arial" pitchFamily="34" charset="0"/>
              <a:buChar char="•"/>
            </a:pPr>
            <a:endParaRPr lang="es-ES" sz="2000" b="1" dirty="0" smtClean="0"/>
          </a:p>
          <a:p>
            <a:pPr>
              <a:buFont typeface="Arial" pitchFamily="34" charset="0"/>
              <a:buChar char="•"/>
            </a:pPr>
            <a:endParaRPr lang="es-ES" sz="2000" b="1" dirty="0" smtClean="0"/>
          </a:p>
          <a:p>
            <a:pPr>
              <a:buFont typeface="Arial" pitchFamily="34" charset="0"/>
              <a:buChar char="•"/>
            </a:pPr>
            <a:endParaRPr lang="es-ES" sz="2000" b="1" dirty="0" smtClean="0"/>
          </a:p>
          <a:p>
            <a:pPr>
              <a:buFont typeface="Arial" pitchFamily="34" charset="0"/>
              <a:buChar char="•"/>
            </a:pPr>
            <a:endParaRPr lang="es-ES" sz="2000" b="1" dirty="0" smtClean="0"/>
          </a:p>
          <a:p>
            <a:pPr>
              <a:buFont typeface="Arial" pitchFamily="34" charset="0"/>
              <a:buChar char="•"/>
            </a:pPr>
            <a:endParaRPr lang="es-ES" sz="2000" b="1" dirty="0" smtClean="0"/>
          </a:p>
          <a:p>
            <a:pPr>
              <a:buFont typeface="Arial" pitchFamily="34" charset="0"/>
              <a:buChar char="•"/>
            </a:pPr>
            <a:r>
              <a:rPr lang="es-ES" sz="2000" b="1" dirty="0" smtClean="0"/>
              <a:t>Los </a:t>
            </a:r>
            <a:r>
              <a:rPr lang="es-ES" sz="2000" b="1" dirty="0" smtClean="0"/>
              <a:t>ratios promedios para iluminación  deseables son los siguientes:</a:t>
            </a:r>
          </a:p>
          <a:p>
            <a:pPr lvl="3">
              <a:buFont typeface="Arial" pitchFamily="34" charset="0"/>
              <a:buChar char="•"/>
            </a:pPr>
            <a:r>
              <a:rPr lang="es-ES" sz="2000" b="1" dirty="0" smtClean="0"/>
              <a:t>Consumo : 25-35 </a:t>
            </a:r>
            <a:r>
              <a:rPr lang="es-ES" sz="2000" b="1" dirty="0" err="1" smtClean="0"/>
              <a:t>Kwh</a:t>
            </a:r>
            <a:r>
              <a:rPr lang="es-ES" sz="2000" b="1" dirty="0" smtClean="0"/>
              <a:t>/m2 y año</a:t>
            </a:r>
          </a:p>
          <a:p>
            <a:pPr lvl="3">
              <a:buFont typeface="Arial" pitchFamily="34" charset="0"/>
              <a:buChar char="•"/>
            </a:pPr>
            <a:r>
              <a:rPr lang="es-ES" sz="2000" b="1" dirty="0" smtClean="0"/>
              <a:t>Facturación 4,5-6 €/m2 y año</a:t>
            </a:r>
          </a:p>
          <a:p>
            <a:pPr lvl="3">
              <a:buFont typeface="Arial" pitchFamily="34" charset="0"/>
              <a:buChar char="•"/>
            </a:pPr>
            <a:r>
              <a:rPr lang="es-ES" sz="2000" b="1" dirty="0" smtClean="0"/>
              <a:t>En túneles muy eficientes con </a:t>
            </a:r>
            <a:r>
              <a:rPr lang="es-ES" sz="2000" b="1" dirty="0" err="1" smtClean="0"/>
              <a:t>leds</a:t>
            </a:r>
            <a:r>
              <a:rPr lang="es-ES" sz="2000" b="1" dirty="0" smtClean="0"/>
              <a:t> la previsión es de poder llegar a 25 </a:t>
            </a:r>
            <a:r>
              <a:rPr lang="es-ES" sz="2000" b="1" dirty="0" err="1" smtClean="0"/>
              <a:t>kwh</a:t>
            </a:r>
            <a:r>
              <a:rPr lang="es-ES" sz="2000" b="1" dirty="0" smtClean="0"/>
              <a:t>/m2 y año y 4,25 €/m2 y año</a:t>
            </a:r>
          </a:p>
          <a:p>
            <a:pPr lvl="3">
              <a:buFont typeface="Arial" pitchFamily="34" charset="0"/>
              <a:buChar char="•"/>
            </a:pPr>
            <a:r>
              <a:rPr lang="es-ES" sz="2000" b="1" dirty="0" smtClean="0"/>
              <a:t>Afecta mucho la latitud y la orientación</a:t>
            </a:r>
          </a:p>
        </p:txBody>
      </p:sp>
      <p:pic>
        <p:nvPicPr>
          <p:cNvPr id="8" name="Picture 2"/>
          <p:cNvPicPr>
            <a:picLocks noChangeAspect="1" noChangeArrowheads="1"/>
          </p:cNvPicPr>
          <p:nvPr/>
        </p:nvPicPr>
        <p:blipFill>
          <a:blip r:embed="rId2" cstate="print"/>
          <a:srcRect/>
          <a:stretch>
            <a:fillRect/>
          </a:stretch>
        </p:blipFill>
        <p:spPr bwMode="auto">
          <a:xfrm>
            <a:off x="971600" y="1700808"/>
            <a:ext cx="7344816" cy="2880320"/>
          </a:xfrm>
          <a:prstGeom prst="rect">
            <a:avLst/>
          </a:prstGeom>
          <a:ln w="38100" cap="sq">
            <a:solidFill>
              <a:srgbClr val="000000"/>
            </a:solidFill>
            <a:prstDash val="solid"/>
            <a:miter lim="800000"/>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29</a:t>
            </a:fld>
            <a:endParaRPr lang="es-ES"/>
          </a:p>
        </p:txBody>
      </p:sp>
      <p:sp>
        <p:nvSpPr>
          <p:cNvPr id="7" name="6 CuadroTexto"/>
          <p:cNvSpPr txBox="1"/>
          <p:nvPr/>
        </p:nvSpPr>
        <p:spPr>
          <a:xfrm>
            <a:off x="755576" y="1340768"/>
            <a:ext cx="7704856" cy="5416868"/>
          </a:xfrm>
          <a:prstGeom prst="rect">
            <a:avLst/>
          </a:prstGeom>
          <a:noFill/>
        </p:spPr>
        <p:txBody>
          <a:bodyPr wrap="square" rtlCol="0">
            <a:spAutoFit/>
          </a:bodyPr>
          <a:lstStyle/>
          <a:p>
            <a:r>
              <a:rPr lang="es-ES" sz="2800" b="1" dirty="0" smtClean="0">
                <a:solidFill>
                  <a:srgbClr val="FF0000"/>
                </a:solidFill>
              </a:rPr>
              <a:t>CONSUMOS </a:t>
            </a:r>
          </a:p>
          <a:p>
            <a:endParaRPr lang="es-ES" dirty="0" smtClean="0"/>
          </a:p>
          <a:p>
            <a:pPr algn="just">
              <a:buFont typeface="Arial" pitchFamily="34" charset="0"/>
              <a:buChar char="•"/>
            </a:pPr>
            <a:r>
              <a:rPr lang="es-ES" dirty="0" smtClean="0"/>
              <a:t> </a:t>
            </a:r>
            <a:r>
              <a:rPr lang="es-ES" sz="2000" b="1" dirty="0" smtClean="0"/>
              <a:t>85 túneles tienen un promedio de facturación superior a 6 €/m2. Si rebajamos la facturación a este valor el ahorro conseguido ascendería  a 3.000.000 de euros (lo que supone un 23% de la facturación en túneles)</a:t>
            </a:r>
          </a:p>
          <a:p>
            <a:pPr algn="just">
              <a:buFont typeface="Arial" pitchFamily="34" charset="0"/>
              <a:buChar char="•"/>
            </a:pPr>
            <a:r>
              <a:rPr lang="es-ES" sz="2000" b="1" dirty="0" smtClean="0"/>
              <a:t>Si rebajáramos la facturación a 5 €/m2 el ahorro sería de 5.700.000 euros (equivalente al  43% de la facturación energética en túneles)</a:t>
            </a:r>
          </a:p>
          <a:p>
            <a:pPr algn="just">
              <a:buFont typeface="Arial" pitchFamily="34" charset="0"/>
              <a:buChar char="•"/>
            </a:pPr>
            <a:r>
              <a:rPr lang="es-ES" sz="2000" b="1" dirty="0" smtClean="0"/>
              <a:t>Para conseguir estos ahorros estudiaremos a continuación las siguientes actuaciones:</a:t>
            </a:r>
          </a:p>
          <a:p>
            <a:pPr algn="just"/>
            <a:endParaRPr lang="es-ES" sz="2000" b="1" dirty="0" smtClean="0"/>
          </a:p>
          <a:p>
            <a:pPr lvl="3" algn="just">
              <a:buFont typeface="Arial" pitchFamily="34" charset="0"/>
              <a:buChar char="•"/>
            </a:pPr>
            <a:r>
              <a:rPr lang="es-ES" sz="2000" b="1" dirty="0" smtClean="0">
                <a:solidFill>
                  <a:srgbClr val="FF0000"/>
                </a:solidFill>
              </a:rPr>
              <a:t>Actuaciones inmediatas</a:t>
            </a:r>
          </a:p>
          <a:p>
            <a:pPr lvl="3" algn="just">
              <a:buFont typeface="Arial" pitchFamily="34" charset="0"/>
              <a:buChar char="•"/>
            </a:pPr>
            <a:r>
              <a:rPr lang="es-ES" sz="2000" b="1" dirty="0" smtClean="0">
                <a:solidFill>
                  <a:srgbClr val="FF0000"/>
                </a:solidFill>
              </a:rPr>
              <a:t>Actuaciones de bajo coste</a:t>
            </a:r>
          </a:p>
          <a:p>
            <a:pPr lvl="3" algn="just">
              <a:buFont typeface="Arial" pitchFamily="34" charset="0"/>
              <a:buChar char="•"/>
            </a:pPr>
            <a:r>
              <a:rPr lang="es-ES" sz="2000" b="1" dirty="0" smtClean="0">
                <a:solidFill>
                  <a:srgbClr val="FF0000"/>
                </a:solidFill>
              </a:rPr>
              <a:t>Actuaciones de coste elevado</a:t>
            </a:r>
          </a:p>
          <a:p>
            <a:pPr lvl="3" algn="just">
              <a:buFont typeface="Arial" pitchFamily="34" charset="0"/>
              <a:buChar char="•"/>
            </a:pPr>
            <a:endParaRPr lang="es-ES" sz="2000" b="1" dirty="0" smtClean="0">
              <a:solidFill>
                <a:srgbClr val="FF0000"/>
              </a:solidFill>
            </a:endParaRPr>
          </a:p>
          <a:p>
            <a:pPr marL="0" lvl="3" algn="just">
              <a:buFont typeface="Arial" pitchFamily="34" charset="0"/>
              <a:buChar char="•"/>
            </a:pPr>
            <a:r>
              <a:rPr lang="es-ES" sz="2000" b="1" dirty="0" smtClean="0">
                <a:solidFill>
                  <a:srgbClr val="FF0000"/>
                </a:solidFill>
              </a:rPr>
              <a:t>Las dos primeras actuaciones bajarían el coste medio a 5,5-6 €/m2</a:t>
            </a:r>
          </a:p>
          <a:p>
            <a:pPr marL="0" lvl="3" algn="just">
              <a:buFont typeface="Arial" pitchFamily="34" charset="0"/>
              <a:buChar char="•"/>
            </a:pPr>
            <a:r>
              <a:rPr lang="es-ES" sz="2000" b="1" dirty="0" smtClean="0">
                <a:solidFill>
                  <a:srgbClr val="FF0000"/>
                </a:solidFill>
              </a:rPr>
              <a:t>La tercera actuación rebajaría el coste medio hasta los 4,5 €/m2</a:t>
            </a:r>
            <a:endParaRPr lang="es-ES" sz="2000" b="1" dirty="0" smtClean="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3</a:t>
            </a:fld>
            <a:endParaRPr lang="es-ES"/>
          </a:p>
        </p:txBody>
      </p:sp>
      <p:sp>
        <p:nvSpPr>
          <p:cNvPr id="6" name="5 CuadroTexto"/>
          <p:cNvSpPr txBox="1"/>
          <p:nvPr/>
        </p:nvSpPr>
        <p:spPr>
          <a:xfrm>
            <a:off x="1043608" y="1268760"/>
            <a:ext cx="7754495" cy="400110"/>
          </a:xfrm>
          <a:prstGeom prst="rect">
            <a:avLst/>
          </a:prstGeom>
          <a:solidFill>
            <a:srgbClr val="FFFF00"/>
          </a:solidFill>
        </p:spPr>
        <p:txBody>
          <a:bodyPr wrap="none" rtlCol="0">
            <a:spAutoFit/>
          </a:bodyPr>
          <a:lstStyle/>
          <a:p>
            <a:r>
              <a:rPr lang="es-ES" sz="2000" b="1" dirty="0" smtClean="0">
                <a:solidFill>
                  <a:schemeClr val="tx2">
                    <a:lumMod val="60000"/>
                    <a:lumOff val="40000"/>
                  </a:schemeClr>
                </a:solidFill>
              </a:rPr>
              <a:t>SITUACION ACTUAL DE LOS TÚNELES. EJEMPLO DE UNA DEMARCACIÓN</a:t>
            </a:r>
            <a:endParaRPr lang="es-ES" sz="2000" b="1" dirty="0">
              <a:solidFill>
                <a:schemeClr val="tx2">
                  <a:lumMod val="60000"/>
                  <a:lumOff val="40000"/>
                </a:schemeClr>
              </a:solidFill>
            </a:endParaRPr>
          </a:p>
        </p:txBody>
      </p:sp>
      <p:graphicFrame>
        <p:nvGraphicFramePr>
          <p:cNvPr id="7" name="3 Gráfico"/>
          <p:cNvGraphicFramePr>
            <a:graphicFrameLocks/>
          </p:cNvGraphicFramePr>
          <p:nvPr/>
        </p:nvGraphicFramePr>
        <p:xfrm>
          <a:off x="323528" y="1916832"/>
          <a:ext cx="8458200" cy="470535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30</a:t>
            </a:fld>
            <a:endParaRPr lang="es-ES"/>
          </a:p>
        </p:txBody>
      </p:sp>
      <p:sp>
        <p:nvSpPr>
          <p:cNvPr id="6" name="5 CuadroTexto"/>
          <p:cNvSpPr txBox="1"/>
          <p:nvPr/>
        </p:nvSpPr>
        <p:spPr>
          <a:xfrm>
            <a:off x="0" y="1196752"/>
            <a:ext cx="8927976" cy="5693866"/>
          </a:xfrm>
          <a:prstGeom prst="rect">
            <a:avLst/>
          </a:prstGeom>
          <a:noFill/>
        </p:spPr>
        <p:txBody>
          <a:bodyPr wrap="square" rtlCol="0">
            <a:spAutoFit/>
          </a:bodyPr>
          <a:lstStyle/>
          <a:p>
            <a:r>
              <a:rPr lang="es-ES" sz="2000" b="1" u="sng" dirty="0" smtClean="0">
                <a:solidFill>
                  <a:srgbClr val="FF0000"/>
                </a:solidFill>
              </a:rPr>
              <a:t>AHORRO EN  </a:t>
            </a:r>
            <a:r>
              <a:rPr lang="es-ES" sz="2000" b="1" u="sng" dirty="0" smtClean="0">
                <a:solidFill>
                  <a:srgbClr val="FF0000"/>
                </a:solidFill>
              </a:rPr>
              <a:t>CONSUMO  (actuaciones inmediatas I):  </a:t>
            </a:r>
            <a:endParaRPr lang="es-ES" b="1" dirty="0" smtClean="0">
              <a:solidFill>
                <a:srgbClr val="FF0000"/>
              </a:solidFill>
            </a:endParaRPr>
          </a:p>
          <a:p>
            <a:pPr>
              <a:buFont typeface="Arial" pitchFamily="34" charset="0"/>
              <a:buChar char="•"/>
            </a:pPr>
            <a:endParaRPr lang="es-ES" sz="800" b="1" dirty="0" smtClean="0"/>
          </a:p>
          <a:p>
            <a:r>
              <a:rPr lang="es-ES" b="1" dirty="0" smtClean="0"/>
              <a:t>Para </a:t>
            </a:r>
            <a:r>
              <a:rPr lang="es-ES" b="1" dirty="0" smtClean="0"/>
              <a:t>reducir el consumo </a:t>
            </a:r>
            <a:r>
              <a:rPr lang="es-ES" b="1" dirty="0" smtClean="0"/>
              <a:t> sin incurrir en inversiones importantes es </a:t>
            </a:r>
            <a:r>
              <a:rPr lang="es-ES" b="1" dirty="0" smtClean="0"/>
              <a:t>necesario revisar o actuar de la manera siguiente:</a:t>
            </a:r>
          </a:p>
          <a:p>
            <a:pPr marL="457200" indent="-457200" algn="just">
              <a:buFont typeface="+mj-lt"/>
              <a:buAutoNum type="arabicPeriod"/>
            </a:pPr>
            <a:r>
              <a:rPr lang="es-ES" sz="2000" b="1" dirty="0" smtClean="0"/>
              <a:t>Medir los niveles lumínicos actuales (soleado, nublado, crepuscular  y nocturno) y comprobar que son los adecuados según las nuevas recomendaciones basadas en la UNE 14380</a:t>
            </a:r>
          </a:p>
          <a:p>
            <a:pPr marL="457200" indent="-457200" algn="just">
              <a:buFont typeface="+mj-lt"/>
              <a:buAutoNum type="arabicPeriod"/>
            </a:pPr>
            <a:r>
              <a:rPr lang="es-ES" sz="2000" b="1" dirty="0" smtClean="0"/>
              <a:t>Comprobar que los niveles lumínicos se producen  en los momentos adecuados (comprobar los luxómetros  y/o </a:t>
            </a:r>
            <a:r>
              <a:rPr lang="es-ES" sz="2000" b="1" dirty="0" err="1" smtClean="0"/>
              <a:t>luminancímetros</a:t>
            </a:r>
            <a:r>
              <a:rPr lang="es-ES" sz="2000" b="1" dirty="0" smtClean="0"/>
              <a:t>)</a:t>
            </a:r>
          </a:p>
          <a:p>
            <a:pPr marL="457200" indent="-457200" algn="just">
              <a:buFont typeface="+mj-lt"/>
              <a:buAutoNum type="arabicPeriod"/>
            </a:pPr>
            <a:r>
              <a:rPr lang="es-ES" sz="2000" b="1" dirty="0" smtClean="0"/>
              <a:t>Si se observa que los niveles son altos se pueden sustituir lámparas por otras de menor potencia o bien apagar </a:t>
            </a:r>
            <a:r>
              <a:rPr lang="es-ES" sz="2000" b="1" dirty="0" smtClean="0"/>
              <a:t>luminarias. </a:t>
            </a:r>
            <a:r>
              <a:rPr lang="es-ES" sz="2000" b="1" dirty="0" smtClean="0">
                <a:solidFill>
                  <a:srgbClr val="FF0000"/>
                </a:solidFill>
              </a:rPr>
              <a:t>Comprobar que las luminarias están bien orientadas (luego veremos ejemplos reales)</a:t>
            </a:r>
            <a:endParaRPr lang="es-ES" sz="2000" b="1" dirty="0" smtClean="0">
              <a:solidFill>
                <a:srgbClr val="FF0000"/>
              </a:solidFill>
            </a:endParaRPr>
          </a:p>
          <a:p>
            <a:pPr marL="457200" indent="-457200" algn="just">
              <a:buFont typeface="+mj-lt"/>
              <a:buAutoNum type="arabicPeriod"/>
            </a:pPr>
            <a:r>
              <a:rPr lang="es-ES" sz="2000" b="1" dirty="0" smtClean="0"/>
              <a:t>La iluminación de la zona umbral (que </a:t>
            </a:r>
            <a:r>
              <a:rPr lang="es-ES" sz="2000" b="1" dirty="0" smtClean="0"/>
              <a:t>además es </a:t>
            </a:r>
            <a:r>
              <a:rPr lang="es-ES" sz="2000" b="1" dirty="0" smtClean="0"/>
              <a:t>la de mayor potencia) se distribuye en una distancia igual a la distancia de parada. Esta distancia </a:t>
            </a:r>
            <a:r>
              <a:rPr lang="es-ES" sz="2000" b="1" dirty="0" smtClean="0"/>
              <a:t>por normativa debe </a:t>
            </a:r>
            <a:r>
              <a:rPr lang="es-ES" sz="2000" b="1" dirty="0" smtClean="0"/>
              <a:t>calcularse para pavimento húmedo lo que produce unas distancias de parada elevadas. Podemos modificar la velocidad del túnel para reducir </a:t>
            </a:r>
            <a:r>
              <a:rPr lang="es-ES" sz="2000" b="1" dirty="0" smtClean="0"/>
              <a:t>la distancia de parada, y por consiguiente la zona umbral y el </a:t>
            </a:r>
            <a:r>
              <a:rPr lang="es-ES" sz="2000" b="1" dirty="0" smtClean="0"/>
              <a:t>consumo. </a:t>
            </a:r>
            <a:r>
              <a:rPr lang="es-ES" sz="2000" b="1" dirty="0" smtClean="0"/>
              <a:t>Esta modificación de la velocidad puede establecerse de </a:t>
            </a:r>
            <a:r>
              <a:rPr lang="es-ES" sz="2000" b="1" dirty="0" smtClean="0"/>
              <a:t>forma permanente o de forma </a:t>
            </a:r>
            <a:r>
              <a:rPr lang="es-ES" sz="2000" b="1" dirty="0" smtClean="0"/>
              <a:t>temporal</a:t>
            </a:r>
            <a:endParaRPr lang="es-E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755576" y="253218"/>
            <a:ext cx="7931224" cy="583494"/>
          </a:xfrm>
          <a:prstGeom prst="rect">
            <a:avLst/>
          </a:prstGeom>
        </p:spPr>
        <p:txBody>
          <a:bodyPr>
            <a:normAutofit fontScale="82500" lnSpcReduction="20000"/>
          </a:bodyPr>
          <a:lstStyle/>
          <a:p>
            <a:pPr marL="54864" marR="0" lvl="0" indent="0" algn="r" defTabSz="914400" rtl="0" eaLnBrk="1" fontAlgn="auto" latinLnBrk="0" hangingPunct="1">
              <a:lnSpc>
                <a:spcPct val="100000"/>
              </a:lnSpc>
              <a:spcBef>
                <a:spcPct val="0"/>
              </a:spcBef>
              <a:spcAft>
                <a:spcPts val="0"/>
              </a:spcAft>
              <a:buClrTx/>
              <a:buSzTx/>
              <a:buFontTx/>
              <a:buNone/>
              <a:tabLst/>
              <a:defRPr/>
            </a:pPr>
            <a:r>
              <a:rPr kumimoji="0" lang="es-ES" sz="4600" b="1" i="0" u="none" strike="noStrike" kern="1200" cap="none" spc="0" normalizeH="0" baseline="0" noProof="0" smtClean="0">
                <a:ln>
                  <a:noFill/>
                </a:ln>
                <a:solidFill>
                  <a:srgbClr val="FFFF00"/>
                </a:solidFill>
                <a:effectLst>
                  <a:outerShdw blurRad="38100" dist="25500" dir="5400000" algn="tl" rotWithShape="0">
                    <a:srgbClr val="000000">
                      <a:satMod val="180000"/>
                      <a:alpha val="75000"/>
                    </a:srgbClr>
                  </a:outerShdw>
                </a:effectLst>
                <a:uLnTx/>
                <a:uFillTx/>
                <a:latin typeface="+mj-lt"/>
                <a:ea typeface="+mj-ea"/>
                <a:cs typeface="+mj-cs"/>
              </a:rPr>
              <a:t>EFICIENCIA ENERGETICA</a:t>
            </a:r>
            <a:endParaRPr kumimoji="0" lang="es-ES" sz="4600" b="1" i="0" u="none" strike="noStrike" kern="1200" cap="none" spc="0" normalizeH="0" baseline="0" noProof="0" dirty="0">
              <a:ln>
                <a:noFill/>
              </a:ln>
              <a:solidFill>
                <a:srgbClr val="FFFF00"/>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4" name="3 CuadroTexto"/>
          <p:cNvSpPr txBox="1"/>
          <p:nvPr/>
        </p:nvSpPr>
        <p:spPr>
          <a:xfrm>
            <a:off x="323529" y="836712"/>
            <a:ext cx="8568952" cy="4909036"/>
          </a:xfrm>
          <a:prstGeom prst="rect">
            <a:avLst/>
          </a:prstGeom>
          <a:noFill/>
        </p:spPr>
        <p:txBody>
          <a:bodyPr wrap="square" rtlCol="0">
            <a:spAutoFit/>
          </a:bodyPr>
          <a:lstStyle/>
          <a:p>
            <a:r>
              <a:rPr lang="es-ES" sz="2400" b="1" u="sng" dirty="0" smtClean="0">
                <a:solidFill>
                  <a:srgbClr val="FF0000"/>
                </a:solidFill>
              </a:rPr>
              <a:t>AHORRO EN  </a:t>
            </a:r>
            <a:r>
              <a:rPr lang="es-ES" sz="2400" b="1" u="sng" dirty="0" smtClean="0">
                <a:solidFill>
                  <a:srgbClr val="FF0000"/>
                </a:solidFill>
              </a:rPr>
              <a:t>CONSUMO (actuaciones inmediatas II) </a:t>
            </a:r>
            <a:r>
              <a:rPr lang="es-ES" sz="2400" b="1" u="sng" dirty="0" smtClean="0">
                <a:solidFill>
                  <a:srgbClr val="FF0000"/>
                </a:solidFill>
              </a:rPr>
              <a:t>:  </a:t>
            </a:r>
            <a:endParaRPr lang="es-ES" sz="2000" b="1" dirty="0" smtClean="0">
              <a:solidFill>
                <a:srgbClr val="FF0000"/>
              </a:solidFill>
            </a:endParaRPr>
          </a:p>
          <a:p>
            <a:pPr>
              <a:buFont typeface="Arial" pitchFamily="34" charset="0"/>
              <a:buChar char="•"/>
            </a:pPr>
            <a:endParaRPr lang="es-ES" sz="900" b="1" dirty="0">
              <a:solidFill>
                <a:srgbClr val="FFFF00"/>
              </a:solidFill>
            </a:endParaRPr>
          </a:p>
          <a:p>
            <a:r>
              <a:rPr lang="es-ES" sz="2000" b="1" u="sng" dirty="0" smtClean="0"/>
              <a:t>Variación </a:t>
            </a:r>
            <a:r>
              <a:rPr lang="es-ES" sz="2000" b="1" u="sng" dirty="0" smtClean="0"/>
              <a:t>de la velocidad de forma temporal</a:t>
            </a:r>
          </a:p>
          <a:p>
            <a:pPr marL="457200" indent="-457200">
              <a:buAutoNum type="arabicPeriod" startAt="5"/>
            </a:pPr>
            <a:r>
              <a:rPr lang="es-ES" sz="2000" b="1" dirty="0" smtClean="0"/>
              <a:t>Podemos variar la velocidad permitida en los accesos al túnel de forma que en caso de lluvia se reduzca hasta una velocidad cuya distancia de parada sea equivalente a la del pavimento seco. La variación puede realizarse mediante señalización variable.</a:t>
            </a:r>
          </a:p>
          <a:p>
            <a:r>
              <a:rPr lang="es-ES" sz="2000" b="1" dirty="0" smtClean="0">
                <a:solidFill>
                  <a:srgbClr val="FFFF00"/>
                </a:solidFill>
              </a:rPr>
              <a:t> </a:t>
            </a:r>
          </a:p>
          <a:p>
            <a:pPr marL="457200" indent="-457200">
              <a:buAutoNum type="arabicPeriod" startAt="5"/>
            </a:pPr>
            <a:endParaRPr lang="es-ES" sz="2000" b="1" dirty="0">
              <a:solidFill>
                <a:srgbClr val="FFFF00"/>
              </a:solidFill>
            </a:endParaRPr>
          </a:p>
          <a:p>
            <a:pPr marL="457200" indent="-457200">
              <a:buAutoNum type="arabicPeriod" startAt="5"/>
            </a:pPr>
            <a:endParaRPr lang="es-ES" sz="2000" b="1" dirty="0" smtClean="0">
              <a:solidFill>
                <a:srgbClr val="FFFF00"/>
              </a:solidFill>
            </a:endParaRPr>
          </a:p>
          <a:p>
            <a:pPr marL="457200" indent="-457200">
              <a:buAutoNum type="arabicPeriod" startAt="5"/>
            </a:pPr>
            <a:endParaRPr lang="es-ES" sz="2000" b="1" dirty="0">
              <a:solidFill>
                <a:srgbClr val="FFFF00"/>
              </a:solidFill>
            </a:endParaRPr>
          </a:p>
          <a:p>
            <a:pPr marL="457200" indent="-457200">
              <a:buAutoNum type="arabicPeriod" startAt="5"/>
            </a:pPr>
            <a:endParaRPr lang="es-ES" sz="2000" b="1" dirty="0" smtClean="0">
              <a:solidFill>
                <a:srgbClr val="FFFF00"/>
              </a:solidFill>
            </a:endParaRPr>
          </a:p>
          <a:p>
            <a:pPr marL="457200" indent="-457200">
              <a:buAutoNum type="arabicPeriod" startAt="5"/>
            </a:pPr>
            <a:endParaRPr lang="es-ES" sz="2000" b="1" dirty="0">
              <a:solidFill>
                <a:srgbClr val="FFFF00"/>
              </a:solidFill>
            </a:endParaRPr>
          </a:p>
          <a:p>
            <a:pPr marL="457200" indent="-457200">
              <a:buAutoNum type="arabicPeriod" startAt="5"/>
            </a:pPr>
            <a:endParaRPr lang="es-ES" sz="2000" b="1" dirty="0" smtClean="0">
              <a:solidFill>
                <a:srgbClr val="FFFF00"/>
              </a:solidFill>
            </a:endParaRPr>
          </a:p>
          <a:p>
            <a:pPr marL="457200" indent="-457200">
              <a:buAutoNum type="arabicPeriod" startAt="5"/>
            </a:pPr>
            <a:endParaRPr lang="es-ES" sz="2000" b="1" dirty="0">
              <a:solidFill>
                <a:srgbClr val="FFFF00"/>
              </a:solidFill>
            </a:endParaRPr>
          </a:p>
          <a:p>
            <a:pPr marL="457200" indent="-457200">
              <a:buAutoNum type="arabicPeriod" startAt="5"/>
            </a:pPr>
            <a:endParaRPr lang="es-ES" sz="2000" b="1" dirty="0" smtClean="0">
              <a:solidFill>
                <a:srgbClr val="FFFF00"/>
              </a:solidFill>
            </a:endParaRPr>
          </a:p>
        </p:txBody>
      </p:sp>
      <p:graphicFrame>
        <p:nvGraphicFramePr>
          <p:cNvPr id="3" name="2 Tabla"/>
          <p:cNvGraphicFramePr>
            <a:graphicFrameLocks noGrp="1"/>
          </p:cNvGraphicFramePr>
          <p:nvPr>
            <p:extLst>
              <p:ext uri="{D42A27DB-BD31-4B8C-83A1-F6EECF244321}">
                <p14:modId xmlns:p14="http://schemas.microsoft.com/office/powerpoint/2010/main" xmlns="" val="753255484"/>
              </p:ext>
            </p:extLst>
          </p:nvPr>
        </p:nvGraphicFramePr>
        <p:xfrm>
          <a:off x="1619673" y="2996953"/>
          <a:ext cx="6264696" cy="2617050"/>
        </p:xfrm>
        <a:graphic>
          <a:graphicData uri="http://schemas.openxmlformats.org/drawingml/2006/table">
            <a:tbl>
              <a:tblPr firstRow="1" firstCol="1" bandRow="1">
                <a:tableStyleId>{5C22544A-7EE6-4342-B048-85BDC9FD1C3A}</a:tableStyleId>
              </a:tblPr>
              <a:tblGrid>
                <a:gridCol w="1638890"/>
                <a:gridCol w="1228202"/>
                <a:gridCol w="1494907"/>
                <a:gridCol w="966326"/>
                <a:gridCol w="106296"/>
                <a:gridCol w="830075"/>
              </a:tblGrid>
              <a:tr h="209707">
                <a:tc>
                  <a:txBody>
                    <a:bodyPr/>
                    <a:lstStyle/>
                    <a:p>
                      <a:pPr>
                        <a:lnSpc>
                          <a:spcPct val="115000"/>
                        </a:lnSpc>
                        <a:spcAft>
                          <a:spcPts val="0"/>
                        </a:spcAft>
                      </a:pPr>
                      <a:r>
                        <a:rPr lang="es-ES" sz="1200" dirty="0">
                          <a:effectLst/>
                        </a:rPr>
                        <a:t>VELOCIDAD</a:t>
                      </a:r>
                      <a:endParaRPr lang="es-ES" sz="11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f (seco)</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f (húmedo)</a:t>
                      </a:r>
                      <a:endParaRPr lang="es-ES" sz="1100">
                        <a:effectLst/>
                        <a:latin typeface="Calibri"/>
                        <a:ea typeface="Calibri"/>
                        <a:cs typeface="Times New Roman"/>
                      </a:endParaRPr>
                    </a:p>
                  </a:txBody>
                  <a:tcPr marL="44450" marR="44450" marT="0" marB="0" anchor="b"/>
                </a:tc>
                <a:tc gridSpan="3">
                  <a:txBody>
                    <a:bodyPr/>
                    <a:lstStyle/>
                    <a:p>
                      <a:pPr algn="ctr">
                        <a:lnSpc>
                          <a:spcPct val="115000"/>
                        </a:lnSpc>
                        <a:spcAft>
                          <a:spcPts val="0"/>
                        </a:spcAft>
                      </a:pPr>
                      <a:r>
                        <a:rPr lang="es-ES" sz="1200">
                          <a:effectLst/>
                        </a:rPr>
                        <a:t>T= 2 SEG</a:t>
                      </a:r>
                      <a:endParaRPr lang="es-ES" sz="1100">
                        <a:effectLst/>
                        <a:latin typeface="Calibri"/>
                        <a:ea typeface="Calibri"/>
                        <a:cs typeface="Times New Roman"/>
                      </a:endParaRPr>
                    </a:p>
                  </a:txBody>
                  <a:tcPr marL="44450" marR="44450" marT="0" marB="0" anchor="b"/>
                </a:tc>
                <a:tc hMerge="1">
                  <a:txBody>
                    <a:bodyPr/>
                    <a:lstStyle/>
                    <a:p>
                      <a:endParaRPr lang="es-ES"/>
                    </a:p>
                  </a:txBody>
                  <a:tcPr/>
                </a:tc>
                <a:tc hMerge="1">
                  <a:txBody>
                    <a:bodyPr/>
                    <a:lstStyle/>
                    <a:p>
                      <a:endParaRPr lang="es-ES"/>
                    </a:p>
                  </a:txBody>
                  <a:tcPr/>
                </a:tc>
              </a:tr>
              <a:tr h="209707">
                <a:tc>
                  <a:txBody>
                    <a:bodyPr/>
                    <a:lstStyle/>
                    <a:p>
                      <a:pPr>
                        <a:lnSpc>
                          <a:spcPct val="115000"/>
                        </a:lnSpc>
                        <a:spcAft>
                          <a:spcPts val="0"/>
                        </a:spcAft>
                      </a:pPr>
                      <a:r>
                        <a:rPr lang="es-ES" sz="1200">
                          <a:effectLst/>
                        </a:rPr>
                        <a:t> </a:t>
                      </a:r>
                      <a:endParaRPr lang="es-ES" sz="1100">
                        <a:effectLst/>
                        <a:latin typeface="Calibri"/>
                        <a:ea typeface="Calibri"/>
                        <a:cs typeface="Times New Roman"/>
                      </a:endParaRPr>
                    </a:p>
                  </a:txBody>
                  <a:tcPr marL="44450" marR="44450" marT="0" marB="0" anchor="b"/>
                </a:tc>
                <a:tc>
                  <a:txBody>
                    <a:bodyPr/>
                    <a:lstStyle/>
                    <a:p>
                      <a:pPr>
                        <a:lnSpc>
                          <a:spcPct val="115000"/>
                        </a:lnSpc>
                      </a:pPr>
                      <a:endParaRPr lang="es-ES" sz="1100">
                        <a:effectLst/>
                        <a:latin typeface="Calibri"/>
                        <a:cs typeface="Times New Roman"/>
                      </a:endParaRPr>
                    </a:p>
                  </a:txBody>
                  <a:tcPr marL="44450" marR="44450" marT="0" marB="0" anchor="b"/>
                </a:tc>
                <a:tc>
                  <a:txBody>
                    <a:bodyPr/>
                    <a:lstStyle/>
                    <a:p>
                      <a:pPr>
                        <a:lnSpc>
                          <a:spcPct val="115000"/>
                        </a:lnSpc>
                      </a:pPr>
                      <a:endParaRPr lang="es-ES" sz="1100">
                        <a:effectLst/>
                        <a:latin typeface="Calibri"/>
                        <a:cs typeface="Times New Roman"/>
                      </a:endParaRPr>
                    </a:p>
                  </a:txBody>
                  <a:tcPr marL="44450" marR="44450" marT="0" marB="0" anchor="b"/>
                </a:tc>
                <a:tc>
                  <a:txBody>
                    <a:bodyPr/>
                    <a:lstStyle/>
                    <a:p>
                      <a:pPr algn="ctr">
                        <a:lnSpc>
                          <a:spcPct val="115000"/>
                        </a:lnSpc>
                        <a:spcAft>
                          <a:spcPts val="0"/>
                        </a:spcAft>
                      </a:pPr>
                      <a:r>
                        <a:rPr lang="es-ES" sz="1200">
                          <a:effectLst/>
                        </a:rPr>
                        <a:t>SECO</a:t>
                      </a:r>
                      <a:endParaRPr lang="es-ES" sz="1100">
                        <a:effectLst/>
                        <a:latin typeface="Calibri"/>
                        <a:ea typeface="Calibri"/>
                        <a:cs typeface="Times New Roman"/>
                      </a:endParaRPr>
                    </a:p>
                  </a:txBody>
                  <a:tcPr marL="44450" marR="44450" marT="0" marB="0" anchor="b"/>
                </a:tc>
                <a:tc gridSpan="2">
                  <a:txBody>
                    <a:bodyPr/>
                    <a:lstStyle/>
                    <a:p>
                      <a:pPr algn="ctr">
                        <a:lnSpc>
                          <a:spcPct val="115000"/>
                        </a:lnSpc>
                        <a:spcAft>
                          <a:spcPts val="0"/>
                        </a:spcAft>
                      </a:pPr>
                      <a:r>
                        <a:rPr lang="es-ES" sz="1200">
                          <a:effectLst/>
                        </a:rPr>
                        <a:t>HUMEDO</a:t>
                      </a:r>
                      <a:endParaRPr lang="es-ES" sz="1100">
                        <a:effectLst/>
                        <a:latin typeface="Calibri"/>
                        <a:ea typeface="Calibri"/>
                        <a:cs typeface="Times New Roman"/>
                      </a:endParaRPr>
                    </a:p>
                  </a:txBody>
                  <a:tcPr marL="44450" marR="44450" marT="0" marB="0" anchor="b"/>
                </a:tc>
                <a:tc hMerge="1">
                  <a:txBody>
                    <a:bodyPr/>
                    <a:lstStyle/>
                    <a:p>
                      <a:endParaRPr lang="es-ES"/>
                    </a:p>
                  </a:txBody>
                  <a:tcPr/>
                </a:tc>
              </a:tr>
              <a:tr h="174756">
                <a:tc>
                  <a:txBody>
                    <a:bodyPr/>
                    <a:lstStyle/>
                    <a:p>
                      <a:pPr algn="ctr">
                        <a:lnSpc>
                          <a:spcPct val="115000"/>
                        </a:lnSpc>
                        <a:spcAft>
                          <a:spcPts val="0"/>
                        </a:spcAft>
                      </a:pPr>
                      <a:r>
                        <a:rPr lang="es-ES" sz="1000">
                          <a:effectLst/>
                        </a:rPr>
                        <a:t>60</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000">
                          <a:effectLst/>
                        </a:rPr>
                        <a:t>0,67</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000">
                          <a:effectLst/>
                        </a:rPr>
                        <a:t>0,37</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000">
                          <a:effectLst/>
                        </a:rPr>
                        <a:t>54</a:t>
                      </a:r>
                      <a:endParaRPr lang="es-ES" sz="1100">
                        <a:effectLst/>
                        <a:latin typeface="Calibri"/>
                        <a:ea typeface="Calibri"/>
                        <a:cs typeface="Times New Roman"/>
                      </a:endParaRPr>
                    </a:p>
                  </a:txBody>
                  <a:tcPr marL="44450" marR="44450" marT="0" marB="0" anchor="b"/>
                </a:tc>
                <a:tc gridSpan="2">
                  <a:txBody>
                    <a:bodyPr/>
                    <a:lstStyle/>
                    <a:p>
                      <a:pPr algn="ctr">
                        <a:lnSpc>
                          <a:spcPct val="115000"/>
                        </a:lnSpc>
                        <a:spcAft>
                          <a:spcPts val="0"/>
                        </a:spcAft>
                      </a:pPr>
                      <a:r>
                        <a:rPr lang="es-ES" sz="1000">
                          <a:effectLst/>
                        </a:rPr>
                        <a:t>72</a:t>
                      </a:r>
                      <a:endParaRPr lang="es-ES" sz="1100">
                        <a:effectLst/>
                        <a:latin typeface="Calibri"/>
                        <a:ea typeface="Calibri"/>
                        <a:cs typeface="Times New Roman"/>
                      </a:endParaRPr>
                    </a:p>
                  </a:txBody>
                  <a:tcPr marL="44450" marR="44450" marT="0" marB="0" anchor="b"/>
                </a:tc>
                <a:tc hMerge="1">
                  <a:txBody>
                    <a:bodyPr/>
                    <a:lstStyle/>
                    <a:p>
                      <a:endParaRPr lang="es-ES"/>
                    </a:p>
                  </a:txBody>
                  <a:tcPr/>
                </a:tc>
              </a:tr>
              <a:tr h="174756">
                <a:tc>
                  <a:txBody>
                    <a:bodyPr/>
                    <a:lstStyle/>
                    <a:p>
                      <a:pPr algn="ctr">
                        <a:lnSpc>
                          <a:spcPct val="115000"/>
                        </a:lnSpc>
                        <a:spcAft>
                          <a:spcPts val="0"/>
                        </a:spcAft>
                      </a:pPr>
                      <a:r>
                        <a:rPr lang="es-ES" sz="1000">
                          <a:effectLst/>
                        </a:rPr>
                        <a:t>65</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000">
                          <a:effectLst/>
                        </a:rPr>
                        <a:t>0,66</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000">
                          <a:effectLst/>
                        </a:rPr>
                        <a:t>0,36</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000">
                          <a:effectLst/>
                        </a:rPr>
                        <a:t>61</a:t>
                      </a:r>
                      <a:endParaRPr lang="es-ES" sz="1100">
                        <a:effectLst/>
                        <a:latin typeface="Calibri"/>
                        <a:ea typeface="Calibri"/>
                        <a:cs typeface="Times New Roman"/>
                      </a:endParaRPr>
                    </a:p>
                  </a:txBody>
                  <a:tcPr marL="44450" marR="44450" marT="0" marB="0" anchor="b"/>
                </a:tc>
                <a:tc gridSpan="2">
                  <a:txBody>
                    <a:bodyPr/>
                    <a:lstStyle/>
                    <a:p>
                      <a:pPr algn="ctr">
                        <a:lnSpc>
                          <a:spcPct val="115000"/>
                        </a:lnSpc>
                        <a:spcAft>
                          <a:spcPts val="0"/>
                        </a:spcAft>
                      </a:pPr>
                      <a:r>
                        <a:rPr lang="es-ES" sz="1000">
                          <a:effectLst/>
                        </a:rPr>
                        <a:t>82</a:t>
                      </a:r>
                      <a:endParaRPr lang="es-ES" sz="1100">
                        <a:effectLst/>
                        <a:latin typeface="Calibri"/>
                        <a:ea typeface="Calibri"/>
                        <a:cs typeface="Times New Roman"/>
                      </a:endParaRPr>
                    </a:p>
                  </a:txBody>
                  <a:tcPr marL="44450" marR="44450" marT="0" marB="0" anchor="b"/>
                </a:tc>
                <a:tc hMerge="1">
                  <a:txBody>
                    <a:bodyPr/>
                    <a:lstStyle/>
                    <a:p>
                      <a:endParaRPr lang="es-ES"/>
                    </a:p>
                  </a:txBody>
                  <a:tcPr/>
                </a:tc>
              </a:tr>
              <a:tr h="174756">
                <a:tc>
                  <a:txBody>
                    <a:bodyPr/>
                    <a:lstStyle/>
                    <a:p>
                      <a:pPr algn="ctr">
                        <a:lnSpc>
                          <a:spcPct val="115000"/>
                        </a:lnSpc>
                        <a:spcAft>
                          <a:spcPts val="0"/>
                        </a:spcAft>
                      </a:pPr>
                      <a:r>
                        <a:rPr lang="es-ES" sz="1000">
                          <a:effectLst/>
                        </a:rPr>
                        <a:t>70</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000">
                          <a:effectLst/>
                        </a:rPr>
                        <a:t>0,65</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000">
                          <a:effectLst/>
                        </a:rPr>
                        <a:t>0,35</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000">
                          <a:effectLst/>
                        </a:rPr>
                        <a:t>69</a:t>
                      </a:r>
                      <a:endParaRPr lang="es-ES" sz="1100">
                        <a:effectLst/>
                        <a:latin typeface="Calibri"/>
                        <a:ea typeface="Calibri"/>
                        <a:cs typeface="Times New Roman"/>
                      </a:endParaRPr>
                    </a:p>
                  </a:txBody>
                  <a:tcPr marL="44450" marR="44450" marT="0" marB="0" anchor="b"/>
                </a:tc>
                <a:tc gridSpan="2">
                  <a:txBody>
                    <a:bodyPr/>
                    <a:lstStyle/>
                    <a:p>
                      <a:pPr algn="ctr">
                        <a:lnSpc>
                          <a:spcPct val="115000"/>
                        </a:lnSpc>
                        <a:spcAft>
                          <a:spcPts val="0"/>
                        </a:spcAft>
                      </a:pPr>
                      <a:r>
                        <a:rPr lang="es-ES" sz="1000">
                          <a:effectLst/>
                        </a:rPr>
                        <a:t>94</a:t>
                      </a:r>
                      <a:endParaRPr lang="es-ES" sz="1100">
                        <a:effectLst/>
                        <a:latin typeface="Calibri"/>
                        <a:ea typeface="Calibri"/>
                        <a:cs typeface="Times New Roman"/>
                      </a:endParaRPr>
                    </a:p>
                  </a:txBody>
                  <a:tcPr marL="44450" marR="44450" marT="0" marB="0" anchor="b"/>
                </a:tc>
                <a:tc hMerge="1">
                  <a:txBody>
                    <a:bodyPr/>
                    <a:lstStyle/>
                    <a:p>
                      <a:endParaRPr lang="es-ES"/>
                    </a:p>
                  </a:txBody>
                  <a:tcPr/>
                </a:tc>
              </a:tr>
              <a:tr h="174756">
                <a:tc>
                  <a:txBody>
                    <a:bodyPr/>
                    <a:lstStyle/>
                    <a:p>
                      <a:pPr algn="ctr">
                        <a:lnSpc>
                          <a:spcPct val="115000"/>
                        </a:lnSpc>
                        <a:spcAft>
                          <a:spcPts val="0"/>
                        </a:spcAft>
                      </a:pPr>
                      <a:r>
                        <a:rPr lang="es-ES" sz="1000">
                          <a:effectLst/>
                        </a:rPr>
                        <a:t>75</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000">
                          <a:effectLst/>
                        </a:rPr>
                        <a:t>0,63</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000">
                          <a:effectLst/>
                        </a:rPr>
                        <a:t>0,34</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000">
                          <a:effectLst/>
                        </a:rPr>
                        <a:t>77</a:t>
                      </a:r>
                      <a:endParaRPr lang="es-ES" sz="1100">
                        <a:effectLst/>
                        <a:latin typeface="Calibri"/>
                        <a:ea typeface="Calibri"/>
                        <a:cs typeface="Times New Roman"/>
                      </a:endParaRPr>
                    </a:p>
                  </a:txBody>
                  <a:tcPr marL="44450" marR="44450" marT="0" marB="0" anchor="b"/>
                </a:tc>
                <a:tc gridSpan="2">
                  <a:txBody>
                    <a:bodyPr/>
                    <a:lstStyle/>
                    <a:p>
                      <a:pPr algn="ctr">
                        <a:lnSpc>
                          <a:spcPct val="115000"/>
                        </a:lnSpc>
                        <a:spcAft>
                          <a:spcPts val="0"/>
                        </a:spcAft>
                      </a:pPr>
                      <a:r>
                        <a:rPr lang="es-ES" sz="1000">
                          <a:effectLst/>
                        </a:rPr>
                        <a:t>107</a:t>
                      </a:r>
                      <a:endParaRPr lang="es-ES" sz="1100">
                        <a:effectLst/>
                        <a:latin typeface="Calibri"/>
                        <a:ea typeface="Calibri"/>
                        <a:cs typeface="Times New Roman"/>
                      </a:endParaRPr>
                    </a:p>
                  </a:txBody>
                  <a:tcPr marL="44450" marR="44450" marT="0" marB="0" anchor="b"/>
                </a:tc>
                <a:tc hMerge="1">
                  <a:txBody>
                    <a:bodyPr/>
                    <a:lstStyle/>
                    <a:p>
                      <a:endParaRPr lang="es-ES"/>
                    </a:p>
                  </a:txBody>
                  <a:tcPr/>
                </a:tc>
              </a:tr>
              <a:tr h="186443">
                <a:tc>
                  <a:txBody>
                    <a:bodyPr/>
                    <a:lstStyle/>
                    <a:p>
                      <a:pPr algn="ctr">
                        <a:lnSpc>
                          <a:spcPct val="115000"/>
                        </a:lnSpc>
                        <a:spcAft>
                          <a:spcPts val="0"/>
                        </a:spcAft>
                      </a:pPr>
                      <a:r>
                        <a:rPr kumimoji="0" lang="es-ES" sz="1200" b="1" kern="1200" dirty="0">
                          <a:solidFill>
                            <a:srgbClr val="FF0000"/>
                          </a:solidFill>
                          <a:effectLst/>
                          <a:latin typeface="+mn-lt"/>
                          <a:ea typeface="+mn-ea"/>
                          <a:cs typeface="+mn-cs"/>
                        </a:rPr>
                        <a:t>80</a:t>
                      </a:r>
                    </a:p>
                  </a:txBody>
                  <a:tcPr marL="44450" marR="44450" marT="0" marB="0" anchor="b"/>
                </a:tc>
                <a:tc>
                  <a:txBody>
                    <a:bodyPr/>
                    <a:lstStyle/>
                    <a:p>
                      <a:pPr algn="ctr">
                        <a:lnSpc>
                          <a:spcPct val="115000"/>
                        </a:lnSpc>
                        <a:spcAft>
                          <a:spcPts val="0"/>
                        </a:spcAft>
                      </a:pPr>
                      <a:r>
                        <a:rPr lang="es-ES" sz="1000">
                          <a:effectLst/>
                        </a:rPr>
                        <a:t>0,62</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000">
                          <a:effectLst/>
                        </a:rPr>
                        <a:t>0,33</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000">
                          <a:effectLst/>
                        </a:rPr>
                        <a:t>85</a:t>
                      </a:r>
                      <a:endParaRPr lang="es-ES" sz="1100">
                        <a:effectLst/>
                        <a:latin typeface="Calibri"/>
                        <a:ea typeface="Calibri"/>
                        <a:cs typeface="Times New Roman"/>
                      </a:endParaRPr>
                    </a:p>
                  </a:txBody>
                  <a:tcPr marL="44450" marR="44450" marT="0" marB="0" anchor="b"/>
                </a:tc>
                <a:tc gridSpan="2">
                  <a:txBody>
                    <a:bodyPr/>
                    <a:lstStyle/>
                    <a:p>
                      <a:pPr algn="ctr">
                        <a:lnSpc>
                          <a:spcPct val="115000"/>
                        </a:lnSpc>
                        <a:spcAft>
                          <a:spcPts val="0"/>
                        </a:spcAft>
                      </a:pPr>
                      <a:r>
                        <a:rPr lang="es-ES" sz="1200" b="1" dirty="0">
                          <a:solidFill>
                            <a:srgbClr val="FF0000"/>
                          </a:solidFill>
                          <a:effectLst/>
                        </a:rPr>
                        <a:t>121</a:t>
                      </a:r>
                      <a:endParaRPr lang="es-ES" sz="1200" b="1" dirty="0">
                        <a:solidFill>
                          <a:srgbClr val="FF0000"/>
                        </a:solidFill>
                        <a:effectLst/>
                        <a:latin typeface="Calibri"/>
                        <a:ea typeface="Calibri"/>
                        <a:cs typeface="Times New Roman"/>
                      </a:endParaRPr>
                    </a:p>
                  </a:txBody>
                  <a:tcPr marL="44450" marR="44450" marT="0" marB="0" anchor="b"/>
                </a:tc>
                <a:tc hMerge="1">
                  <a:txBody>
                    <a:bodyPr/>
                    <a:lstStyle/>
                    <a:p>
                      <a:endParaRPr lang="es-ES"/>
                    </a:p>
                  </a:txBody>
                  <a:tcPr/>
                </a:tc>
              </a:tr>
              <a:tr h="174756">
                <a:tc>
                  <a:txBody>
                    <a:bodyPr/>
                    <a:lstStyle/>
                    <a:p>
                      <a:pPr algn="ctr">
                        <a:lnSpc>
                          <a:spcPct val="115000"/>
                        </a:lnSpc>
                        <a:spcAft>
                          <a:spcPts val="0"/>
                        </a:spcAft>
                      </a:pPr>
                      <a:r>
                        <a:rPr lang="es-ES" sz="1000">
                          <a:effectLst/>
                        </a:rPr>
                        <a:t>85</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000">
                          <a:effectLst/>
                        </a:rPr>
                        <a:t>0,61</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000">
                          <a:effectLst/>
                        </a:rPr>
                        <a:t>0,32</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000">
                          <a:effectLst/>
                        </a:rPr>
                        <a:t>94</a:t>
                      </a:r>
                      <a:endParaRPr lang="es-ES" sz="1100">
                        <a:effectLst/>
                        <a:latin typeface="Calibri"/>
                        <a:ea typeface="Calibri"/>
                        <a:cs typeface="Times New Roman"/>
                      </a:endParaRPr>
                    </a:p>
                  </a:txBody>
                  <a:tcPr marL="44450" marR="44450" marT="0" marB="0" anchor="b"/>
                </a:tc>
                <a:tc gridSpan="2">
                  <a:txBody>
                    <a:bodyPr/>
                    <a:lstStyle/>
                    <a:p>
                      <a:pPr algn="ctr">
                        <a:lnSpc>
                          <a:spcPct val="115000"/>
                        </a:lnSpc>
                        <a:spcAft>
                          <a:spcPts val="0"/>
                        </a:spcAft>
                      </a:pPr>
                      <a:r>
                        <a:rPr lang="es-ES" sz="1000" dirty="0">
                          <a:effectLst/>
                        </a:rPr>
                        <a:t>136</a:t>
                      </a:r>
                      <a:endParaRPr lang="es-ES" sz="1100" dirty="0">
                        <a:effectLst/>
                        <a:latin typeface="Calibri"/>
                        <a:ea typeface="Calibri"/>
                        <a:cs typeface="Times New Roman"/>
                      </a:endParaRPr>
                    </a:p>
                  </a:txBody>
                  <a:tcPr marL="44450" marR="44450" marT="0" marB="0" anchor="b"/>
                </a:tc>
                <a:tc hMerge="1">
                  <a:txBody>
                    <a:bodyPr/>
                    <a:lstStyle/>
                    <a:p>
                      <a:endParaRPr lang="es-ES"/>
                    </a:p>
                  </a:txBody>
                  <a:tcPr/>
                </a:tc>
              </a:tr>
              <a:tr h="174756">
                <a:tc>
                  <a:txBody>
                    <a:bodyPr/>
                    <a:lstStyle/>
                    <a:p>
                      <a:pPr algn="ctr">
                        <a:lnSpc>
                          <a:spcPct val="115000"/>
                        </a:lnSpc>
                        <a:spcAft>
                          <a:spcPts val="0"/>
                        </a:spcAft>
                      </a:pPr>
                      <a:r>
                        <a:rPr lang="es-ES" sz="1000">
                          <a:effectLst/>
                        </a:rPr>
                        <a:t>90</a:t>
                      </a:r>
                      <a:endParaRPr lang="es-ES" sz="1100">
                        <a:effectLst/>
                        <a:latin typeface="Calibri"/>
                        <a:ea typeface="Calibri"/>
                        <a:cs typeface="Times New Roman"/>
                      </a:endParaRPr>
                    </a:p>
                  </a:txBody>
                  <a:tcPr marL="44450" marR="44450" marT="0" marB="0" anchor="b"/>
                </a:tc>
                <a:tc>
                  <a:txBody>
                    <a:bodyPr/>
                    <a:lstStyle/>
                    <a:p>
                      <a:pPr lvl="1" algn="l">
                        <a:lnSpc>
                          <a:spcPct val="115000"/>
                        </a:lnSpc>
                        <a:spcAft>
                          <a:spcPts val="0"/>
                        </a:spcAft>
                      </a:pPr>
                      <a:r>
                        <a:rPr lang="es-ES" sz="1000" dirty="0">
                          <a:effectLst/>
                        </a:rPr>
                        <a:t>0,59</a:t>
                      </a:r>
                      <a:endParaRPr lang="es-ES" sz="11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000">
                          <a:effectLst/>
                        </a:rPr>
                        <a:t>0,31</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000">
                          <a:effectLst/>
                        </a:rPr>
                        <a:t>104</a:t>
                      </a:r>
                      <a:endParaRPr lang="es-ES" sz="1100">
                        <a:effectLst/>
                        <a:latin typeface="Calibri"/>
                        <a:ea typeface="Calibri"/>
                        <a:cs typeface="Times New Roman"/>
                      </a:endParaRPr>
                    </a:p>
                  </a:txBody>
                  <a:tcPr marL="44450" marR="44450" marT="0" marB="0" anchor="b"/>
                </a:tc>
                <a:tc gridSpan="2">
                  <a:txBody>
                    <a:bodyPr/>
                    <a:lstStyle/>
                    <a:p>
                      <a:pPr algn="ctr">
                        <a:lnSpc>
                          <a:spcPct val="115000"/>
                        </a:lnSpc>
                        <a:spcAft>
                          <a:spcPts val="0"/>
                        </a:spcAft>
                      </a:pPr>
                      <a:r>
                        <a:rPr lang="es-ES" sz="1000">
                          <a:effectLst/>
                        </a:rPr>
                        <a:t>153</a:t>
                      </a:r>
                      <a:endParaRPr lang="es-ES" sz="1100">
                        <a:effectLst/>
                        <a:latin typeface="Calibri"/>
                        <a:ea typeface="Calibri"/>
                        <a:cs typeface="Times New Roman"/>
                      </a:endParaRPr>
                    </a:p>
                  </a:txBody>
                  <a:tcPr marL="44450" marR="44450" marT="0" marB="0" anchor="b"/>
                </a:tc>
                <a:tc hMerge="1">
                  <a:txBody>
                    <a:bodyPr/>
                    <a:lstStyle/>
                    <a:p>
                      <a:endParaRPr lang="es-ES"/>
                    </a:p>
                  </a:txBody>
                  <a:tcPr/>
                </a:tc>
              </a:tr>
              <a:tr h="174756">
                <a:tc>
                  <a:txBody>
                    <a:bodyPr/>
                    <a:lstStyle/>
                    <a:p>
                      <a:pPr algn="ctr">
                        <a:lnSpc>
                          <a:spcPct val="115000"/>
                        </a:lnSpc>
                        <a:spcAft>
                          <a:spcPts val="0"/>
                        </a:spcAft>
                      </a:pPr>
                      <a:r>
                        <a:rPr lang="es-ES" sz="1000">
                          <a:effectLst/>
                        </a:rPr>
                        <a:t>95</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000">
                          <a:effectLst/>
                        </a:rPr>
                        <a:t>0,58</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000">
                          <a:effectLst/>
                        </a:rPr>
                        <a:t>0,31</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000" dirty="0">
                          <a:effectLst/>
                        </a:rPr>
                        <a:t>114</a:t>
                      </a:r>
                      <a:endParaRPr lang="es-ES" sz="1100" dirty="0">
                        <a:effectLst/>
                        <a:latin typeface="Calibri"/>
                        <a:ea typeface="Calibri"/>
                        <a:cs typeface="Times New Roman"/>
                      </a:endParaRPr>
                    </a:p>
                  </a:txBody>
                  <a:tcPr marL="44450" marR="44450" marT="0" marB="0" anchor="b"/>
                </a:tc>
                <a:tc gridSpan="2">
                  <a:txBody>
                    <a:bodyPr/>
                    <a:lstStyle/>
                    <a:p>
                      <a:pPr algn="ctr">
                        <a:lnSpc>
                          <a:spcPct val="115000"/>
                        </a:lnSpc>
                        <a:spcAft>
                          <a:spcPts val="0"/>
                        </a:spcAft>
                      </a:pPr>
                      <a:r>
                        <a:rPr lang="es-ES" sz="1000">
                          <a:effectLst/>
                        </a:rPr>
                        <a:t>167</a:t>
                      </a:r>
                      <a:endParaRPr lang="es-ES" sz="1100">
                        <a:effectLst/>
                        <a:latin typeface="Calibri"/>
                        <a:ea typeface="Calibri"/>
                        <a:cs typeface="Times New Roman"/>
                      </a:endParaRPr>
                    </a:p>
                  </a:txBody>
                  <a:tcPr marL="44450" marR="44450" marT="0" marB="0" anchor="b"/>
                </a:tc>
                <a:tc hMerge="1">
                  <a:txBody>
                    <a:bodyPr/>
                    <a:lstStyle/>
                    <a:p>
                      <a:endParaRPr lang="es-ES"/>
                    </a:p>
                  </a:txBody>
                  <a:tcPr/>
                </a:tc>
              </a:tr>
              <a:tr h="186443">
                <a:tc>
                  <a:txBody>
                    <a:bodyPr/>
                    <a:lstStyle/>
                    <a:p>
                      <a:pPr marL="0" algn="ctr" rtl="0" eaLnBrk="1" latinLnBrk="0" hangingPunct="1">
                        <a:lnSpc>
                          <a:spcPct val="115000"/>
                        </a:lnSpc>
                        <a:spcAft>
                          <a:spcPts val="0"/>
                        </a:spcAft>
                      </a:pPr>
                      <a:r>
                        <a:rPr kumimoji="0" lang="es-ES" sz="1200" b="1" kern="1200" dirty="0">
                          <a:solidFill>
                            <a:srgbClr val="FF0000"/>
                          </a:solidFill>
                          <a:effectLst/>
                          <a:latin typeface="+mn-lt"/>
                          <a:ea typeface="+mn-ea"/>
                          <a:cs typeface="+mn-cs"/>
                        </a:rPr>
                        <a:t>100</a:t>
                      </a:r>
                    </a:p>
                  </a:txBody>
                  <a:tcPr marL="44450" marR="44450" marT="0" marB="0" anchor="b"/>
                </a:tc>
                <a:tc>
                  <a:txBody>
                    <a:bodyPr/>
                    <a:lstStyle/>
                    <a:p>
                      <a:pPr algn="ctr">
                        <a:lnSpc>
                          <a:spcPct val="115000"/>
                        </a:lnSpc>
                        <a:spcAft>
                          <a:spcPts val="0"/>
                        </a:spcAft>
                      </a:pPr>
                      <a:r>
                        <a:rPr lang="es-ES" sz="1000">
                          <a:effectLst/>
                        </a:rPr>
                        <a:t>0,57</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000">
                          <a:effectLst/>
                        </a:rPr>
                        <a:t>0,30</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b="1" dirty="0">
                          <a:solidFill>
                            <a:srgbClr val="FF0000"/>
                          </a:solidFill>
                          <a:effectLst/>
                        </a:rPr>
                        <a:t>125</a:t>
                      </a:r>
                      <a:endParaRPr lang="es-ES" sz="1200" b="1" dirty="0">
                        <a:solidFill>
                          <a:srgbClr val="FF0000"/>
                        </a:solidFill>
                        <a:effectLst/>
                        <a:latin typeface="Calibri"/>
                        <a:ea typeface="Calibri"/>
                        <a:cs typeface="Times New Roman"/>
                      </a:endParaRPr>
                    </a:p>
                  </a:txBody>
                  <a:tcPr marL="44450" marR="44450" marT="0" marB="0" anchor="b"/>
                </a:tc>
                <a:tc gridSpan="2">
                  <a:txBody>
                    <a:bodyPr/>
                    <a:lstStyle/>
                    <a:p>
                      <a:pPr algn="ctr">
                        <a:lnSpc>
                          <a:spcPct val="115000"/>
                        </a:lnSpc>
                        <a:spcAft>
                          <a:spcPts val="0"/>
                        </a:spcAft>
                      </a:pPr>
                      <a:r>
                        <a:rPr lang="es-ES" sz="1000">
                          <a:effectLst/>
                        </a:rPr>
                        <a:t>187</a:t>
                      </a:r>
                      <a:endParaRPr lang="es-ES" sz="1100">
                        <a:effectLst/>
                        <a:latin typeface="Calibri"/>
                        <a:ea typeface="Calibri"/>
                        <a:cs typeface="Times New Roman"/>
                      </a:endParaRPr>
                    </a:p>
                  </a:txBody>
                  <a:tcPr marL="44450" marR="44450" marT="0" marB="0" anchor="b"/>
                </a:tc>
                <a:tc hMerge="1">
                  <a:txBody>
                    <a:bodyPr/>
                    <a:lstStyle/>
                    <a:p>
                      <a:endParaRPr lang="es-ES"/>
                    </a:p>
                  </a:txBody>
                  <a:tcPr/>
                </a:tc>
              </a:tr>
              <a:tr h="192231">
                <a:tc>
                  <a:txBody>
                    <a:bodyPr/>
                    <a:lstStyle/>
                    <a:p>
                      <a:pPr>
                        <a:lnSpc>
                          <a:spcPct val="115000"/>
                        </a:lnSpc>
                      </a:pPr>
                      <a:endParaRPr lang="es-ES" sz="1100">
                        <a:effectLst/>
                        <a:latin typeface="Calibri"/>
                        <a:cs typeface="Times New Roman"/>
                      </a:endParaRPr>
                    </a:p>
                  </a:txBody>
                  <a:tcPr marL="44450" marR="44450" marT="0" marB="0" anchor="b"/>
                </a:tc>
                <a:tc>
                  <a:txBody>
                    <a:bodyPr/>
                    <a:lstStyle/>
                    <a:p>
                      <a:pPr>
                        <a:lnSpc>
                          <a:spcPct val="115000"/>
                        </a:lnSpc>
                      </a:pPr>
                      <a:endParaRPr lang="es-ES" sz="1100">
                        <a:effectLst/>
                        <a:latin typeface="Calibri"/>
                        <a:cs typeface="Times New Roman"/>
                      </a:endParaRPr>
                    </a:p>
                  </a:txBody>
                  <a:tcPr marL="44450" marR="44450" marT="0" marB="0" anchor="b"/>
                </a:tc>
                <a:tc>
                  <a:txBody>
                    <a:bodyPr/>
                    <a:lstStyle/>
                    <a:p>
                      <a:pPr>
                        <a:lnSpc>
                          <a:spcPct val="115000"/>
                        </a:lnSpc>
                      </a:pPr>
                      <a:endParaRPr lang="es-ES" sz="1100">
                        <a:effectLst/>
                        <a:latin typeface="Calibri"/>
                        <a:cs typeface="Times New Roman"/>
                      </a:endParaRPr>
                    </a:p>
                  </a:txBody>
                  <a:tcPr marL="44450" marR="44450" marT="0" marB="0" anchor="b"/>
                </a:tc>
                <a:tc>
                  <a:txBody>
                    <a:bodyPr/>
                    <a:lstStyle/>
                    <a:p>
                      <a:pPr>
                        <a:lnSpc>
                          <a:spcPct val="115000"/>
                        </a:lnSpc>
                      </a:pPr>
                      <a:endParaRPr lang="es-ES" sz="1100">
                        <a:effectLst/>
                        <a:latin typeface="Calibri"/>
                        <a:cs typeface="Times New Roman"/>
                      </a:endParaRPr>
                    </a:p>
                  </a:txBody>
                  <a:tcPr marL="44450" marR="44450" marT="0" marB="0" anchor="b"/>
                </a:tc>
                <a:tc gridSpan="2">
                  <a:txBody>
                    <a:bodyPr/>
                    <a:lstStyle/>
                    <a:p>
                      <a:pPr>
                        <a:lnSpc>
                          <a:spcPct val="115000"/>
                        </a:lnSpc>
                      </a:pPr>
                      <a:endParaRPr lang="es-ES" sz="1100">
                        <a:effectLst/>
                        <a:latin typeface="Calibri"/>
                        <a:cs typeface="Times New Roman"/>
                      </a:endParaRPr>
                    </a:p>
                  </a:txBody>
                  <a:tcPr marL="44450" marR="44450" marT="0" marB="0" anchor="b"/>
                </a:tc>
                <a:tc hMerge="1">
                  <a:txBody>
                    <a:bodyPr/>
                    <a:lstStyle/>
                    <a:p>
                      <a:endParaRPr lang="es-ES"/>
                    </a:p>
                  </a:txBody>
                  <a:tcPr/>
                </a:tc>
              </a:tr>
              <a:tr h="192231">
                <a:tc>
                  <a:txBody>
                    <a:bodyPr/>
                    <a:lstStyle/>
                    <a:p>
                      <a:pPr>
                        <a:lnSpc>
                          <a:spcPct val="115000"/>
                        </a:lnSpc>
                      </a:pPr>
                      <a:endParaRPr lang="es-ES" sz="1100">
                        <a:effectLst/>
                        <a:latin typeface="Calibri"/>
                        <a:cs typeface="Times New Roman"/>
                      </a:endParaRPr>
                    </a:p>
                  </a:txBody>
                  <a:tcPr marL="44450" marR="44450" marT="0" marB="0" anchor="b"/>
                </a:tc>
                <a:tc>
                  <a:txBody>
                    <a:bodyPr/>
                    <a:lstStyle/>
                    <a:p>
                      <a:pPr>
                        <a:lnSpc>
                          <a:spcPct val="115000"/>
                        </a:lnSpc>
                      </a:pPr>
                      <a:endParaRPr lang="es-ES" sz="1100">
                        <a:effectLst/>
                        <a:latin typeface="Calibri"/>
                        <a:cs typeface="Times New Roman"/>
                      </a:endParaRPr>
                    </a:p>
                  </a:txBody>
                  <a:tcPr marL="44450" marR="44450" marT="0" marB="0" anchor="b"/>
                </a:tc>
                <a:tc>
                  <a:txBody>
                    <a:bodyPr/>
                    <a:lstStyle/>
                    <a:p>
                      <a:pPr>
                        <a:lnSpc>
                          <a:spcPct val="115000"/>
                        </a:lnSpc>
                      </a:pPr>
                      <a:endParaRPr lang="es-ES" sz="1100">
                        <a:effectLst/>
                        <a:latin typeface="Calibri"/>
                        <a:cs typeface="Times New Roman"/>
                      </a:endParaRPr>
                    </a:p>
                  </a:txBody>
                  <a:tcPr marL="44450" marR="44450" marT="0" marB="0" anchor="b"/>
                </a:tc>
                <a:tc>
                  <a:txBody>
                    <a:bodyPr/>
                    <a:lstStyle/>
                    <a:p>
                      <a:pPr>
                        <a:lnSpc>
                          <a:spcPct val="115000"/>
                        </a:lnSpc>
                      </a:pPr>
                      <a:endParaRPr lang="es-ES" sz="1100">
                        <a:effectLst/>
                        <a:latin typeface="Calibri"/>
                        <a:cs typeface="Times New Roman"/>
                      </a:endParaRPr>
                    </a:p>
                  </a:txBody>
                  <a:tcPr marL="44450" marR="44450" marT="0" marB="0" anchor="b"/>
                </a:tc>
                <a:tc gridSpan="2">
                  <a:txBody>
                    <a:bodyPr/>
                    <a:lstStyle/>
                    <a:p>
                      <a:pPr>
                        <a:lnSpc>
                          <a:spcPct val="115000"/>
                        </a:lnSpc>
                      </a:pPr>
                      <a:endParaRPr lang="es-ES" sz="1100">
                        <a:effectLst/>
                        <a:latin typeface="Calibri"/>
                        <a:cs typeface="Times New Roman"/>
                      </a:endParaRPr>
                    </a:p>
                  </a:txBody>
                  <a:tcPr marL="44450" marR="44450" marT="0" marB="0" anchor="b"/>
                </a:tc>
                <a:tc hMerge="1">
                  <a:txBody>
                    <a:bodyPr/>
                    <a:lstStyle/>
                    <a:p>
                      <a:endParaRPr lang="es-ES"/>
                    </a:p>
                  </a:txBody>
                  <a:tcPr/>
                </a:tc>
              </a:tr>
              <a:tr h="192231">
                <a:tc gridSpan="5">
                  <a:txBody>
                    <a:bodyPr/>
                    <a:lstStyle/>
                    <a:p>
                      <a:pPr>
                        <a:lnSpc>
                          <a:spcPct val="115000"/>
                        </a:lnSpc>
                        <a:spcAft>
                          <a:spcPts val="0"/>
                        </a:spcAft>
                      </a:pPr>
                      <a:r>
                        <a:rPr lang="es-ES" sz="1000" dirty="0">
                          <a:effectLst/>
                        </a:rPr>
                        <a:t>NOTA: DISTANCIAS DE PARADA PARA s=0% (pendiente)</a:t>
                      </a:r>
                      <a:endParaRPr lang="es-ES" sz="1100" dirty="0">
                        <a:effectLst/>
                        <a:latin typeface="Calibri"/>
                        <a:ea typeface="Calibri"/>
                        <a:cs typeface="Times New Roman"/>
                      </a:endParaRPr>
                    </a:p>
                  </a:txBody>
                  <a:tcPr marL="44450" marR="44450"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nSpc>
                          <a:spcPct val="115000"/>
                        </a:lnSpc>
                      </a:pPr>
                      <a:endParaRPr lang="es-ES" sz="1100" dirty="0">
                        <a:effectLst/>
                        <a:latin typeface="Calibri"/>
                        <a:cs typeface="Times New Roman"/>
                      </a:endParaRPr>
                    </a:p>
                  </a:txBody>
                  <a:tcPr marL="44450" marR="44450" marT="0" marB="0" anchor="b"/>
                </a:tc>
              </a:tr>
            </a:tbl>
          </a:graphicData>
        </a:graphic>
      </p:graphicFrame>
      <p:sp>
        <p:nvSpPr>
          <p:cNvPr id="5" name="4 CuadroTexto"/>
          <p:cNvSpPr txBox="1"/>
          <p:nvPr/>
        </p:nvSpPr>
        <p:spPr>
          <a:xfrm>
            <a:off x="539552" y="5842337"/>
            <a:ext cx="8604448" cy="1015663"/>
          </a:xfrm>
          <a:prstGeom prst="rect">
            <a:avLst/>
          </a:prstGeom>
          <a:noFill/>
        </p:spPr>
        <p:txBody>
          <a:bodyPr wrap="square" rtlCol="0">
            <a:spAutoFit/>
          </a:bodyPr>
          <a:lstStyle/>
          <a:p>
            <a:r>
              <a:rPr lang="es-ES" sz="2000" b="1" dirty="0" smtClean="0"/>
              <a:t>Así por ejemplo, un túnel con velocidad “en seco” de 100 km/h podría ver reducida su velocidad a 80 km/h en caso de lluvia (“pavimento mojado</a:t>
            </a:r>
            <a:r>
              <a:rPr lang="es-ES" sz="2000" b="1" dirty="0" smtClean="0"/>
              <a:t>”) lo que evitaría tener que establecer una distancia de parada de 187 metros</a:t>
            </a:r>
            <a:endParaRPr lang="es-ES" sz="2000" b="1" dirty="0" smtClean="0"/>
          </a:p>
        </p:txBody>
      </p:sp>
      <p:sp>
        <p:nvSpPr>
          <p:cNvPr id="6" name="1 Título"/>
          <p:cNvSpPr txBox="1">
            <a:spLocks/>
          </p:cNvSpPr>
          <p:nvPr/>
        </p:nvSpPr>
        <p:spPr>
          <a:xfrm>
            <a:off x="395536" y="0"/>
            <a:ext cx="8229600" cy="706090"/>
          </a:xfrm>
          <a:prstGeom prst="rect">
            <a:avLst/>
          </a:prstGeom>
          <a:solidFill>
            <a:schemeClr val="tx2">
              <a:lumMod val="60000"/>
              <a:lumOff val="40000"/>
            </a:schemeClr>
          </a:solidFill>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600" b="1" i="0" u="none" strike="noStrike" kern="1200" cap="none" spc="0" normalizeH="0" baseline="0" noProof="0" smtClean="0">
                <a:ln>
                  <a:noFill/>
                </a:ln>
                <a:solidFill>
                  <a:srgbClr val="FFFF00"/>
                </a:solidFill>
                <a:effectLst/>
                <a:uLnTx/>
                <a:uFillTx/>
                <a:latin typeface="+mj-lt"/>
                <a:ea typeface="+mj-ea"/>
                <a:cs typeface="+mj-cs"/>
              </a:rPr>
              <a:t>EFICIENCIA ENERGÉTICA EN TÚNELES</a:t>
            </a:r>
            <a:endParaRPr kumimoji="0" lang="es-ES" sz="3600" b="1" i="0" u="none" strike="noStrike" kern="1200" cap="none" spc="0" normalizeH="0" baseline="0" noProof="0" dirty="0">
              <a:ln>
                <a:noFill/>
              </a:ln>
              <a:solidFill>
                <a:srgbClr val="FFFF00"/>
              </a:solidFill>
              <a:effectLst/>
              <a:uLnTx/>
              <a:uFillTx/>
              <a:latin typeface="+mj-lt"/>
              <a:ea typeface="+mj-ea"/>
              <a:cs typeface="+mj-cs"/>
            </a:endParaRPr>
          </a:p>
        </p:txBody>
      </p:sp>
    </p:spTree>
    <p:extLst>
      <p:ext uri="{BB962C8B-B14F-4D97-AF65-F5344CB8AC3E}">
        <p14:creationId xmlns:p14="http://schemas.microsoft.com/office/powerpoint/2010/main" xmlns="" val="25611282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32</a:t>
            </a:fld>
            <a:endParaRPr lang="es-ES"/>
          </a:p>
        </p:txBody>
      </p:sp>
      <p:graphicFrame>
        <p:nvGraphicFramePr>
          <p:cNvPr id="6" name="5 Tabla"/>
          <p:cNvGraphicFramePr>
            <a:graphicFrameLocks noGrp="1"/>
          </p:cNvGraphicFramePr>
          <p:nvPr/>
        </p:nvGraphicFramePr>
        <p:xfrm>
          <a:off x="467543" y="1898263"/>
          <a:ext cx="8424937" cy="4320161"/>
        </p:xfrm>
        <a:graphic>
          <a:graphicData uri="http://schemas.openxmlformats.org/drawingml/2006/table">
            <a:tbl>
              <a:tblPr/>
              <a:tblGrid>
                <a:gridCol w="1347185"/>
                <a:gridCol w="1045576"/>
                <a:gridCol w="804290"/>
                <a:gridCol w="978554"/>
                <a:gridCol w="1058981"/>
                <a:gridCol w="804290"/>
                <a:gridCol w="1072387"/>
                <a:gridCol w="1313674"/>
              </a:tblGrid>
              <a:tr h="472357">
                <a:tc gridSpan="7">
                  <a:txBody>
                    <a:bodyPr/>
                    <a:lstStyle/>
                    <a:p>
                      <a:pPr algn="ctr" fontAlgn="b"/>
                      <a:r>
                        <a:rPr lang="es-ES" sz="1200" b="1" i="0" u="none" strike="noStrike" dirty="0">
                          <a:latin typeface="Arial"/>
                        </a:rPr>
                        <a:t>LUMINANCIA DIURNA INTERIOR EN TUNELES SEGÚN LA DIFERENTE NORMATIVA EXISTENTE EN Cd/m2</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endParaRPr lang="es-ES" sz="1200" b="0" i="0" u="none" strike="noStrike" dirty="0">
                        <a:latin typeface="Arial"/>
                      </a:endParaRPr>
                    </a:p>
                  </a:txBody>
                  <a:tcPr marL="7269" marR="7269" marT="7269" marB="0" anchor="b">
                    <a:lnL w="12700" cap="flat" cmpd="sng" algn="ctr">
                      <a:solidFill>
                        <a:srgbClr val="000000"/>
                      </a:solidFill>
                      <a:prstDash val="solid"/>
                      <a:round/>
                      <a:headEnd type="none" w="med" len="med"/>
                      <a:tailEnd type="none" w="med" len="med"/>
                    </a:lnL>
                    <a:lnR>
                      <a:noFill/>
                    </a:lnR>
                    <a:lnT>
                      <a:noFill/>
                    </a:lnT>
                    <a:lnB>
                      <a:noFill/>
                    </a:lnB>
                  </a:tcPr>
                </a:tc>
              </a:tr>
              <a:tr h="167907">
                <a:tc>
                  <a:txBody>
                    <a:bodyPr/>
                    <a:lstStyle/>
                    <a:p>
                      <a:pPr algn="l" fontAlgn="b"/>
                      <a:endParaRPr lang="es-ES" sz="1200" b="0" i="0" u="none" strike="noStrike">
                        <a:latin typeface="Arial"/>
                      </a:endParaRPr>
                    </a:p>
                  </a:txBody>
                  <a:tcPr marL="7269" marR="7269" marT="726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1200" b="0" i="0" u="none" strike="noStrike">
                        <a:latin typeface="Arial"/>
                      </a:endParaRPr>
                    </a:p>
                  </a:txBody>
                  <a:tcPr marL="7269" marR="7269" marT="726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1200" b="0" i="0" u="none" strike="noStrike">
                        <a:latin typeface="Arial"/>
                      </a:endParaRPr>
                    </a:p>
                  </a:txBody>
                  <a:tcPr marL="7269" marR="7269" marT="726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1200" b="0" i="0" u="none" strike="noStrike">
                        <a:latin typeface="Arial"/>
                      </a:endParaRPr>
                    </a:p>
                  </a:txBody>
                  <a:tcPr marL="7269" marR="7269" marT="726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1200" b="0" i="0" u="none" strike="noStrike">
                        <a:latin typeface="Arial"/>
                      </a:endParaRPr>
                    </a:p>
                  </a:txBody>
                  <a:tcPr marL="7269" marR="7269" marT="726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1200" b="0" i="0" u="none" strike="noStrike">
                        <a:latin typeface="Arial"/>
                      </a:endParaRPr>
                    </a:p>
                  </a:txBody>
                  <a:tcPr marL="7269" marR="7269" marT="726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1200" b="0" i="0" u="none" strike="noStrike" dirty="0">
                        <a:latin typeface="Arial"/>
                      </a:endParaRPr>
                    </a:p>
                  </a:txBody>
                  <a:tcPr marL="7269" marR="7269" marT="726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1200" b="0" i="0" u="none" strike="noStrike">
                        <a:latin typeface="Arial"/>
                      </a:endParaRPr>
                    </a:p>
                  </a:txBody>
                  <a:tcPr marL="7269" marR="7269" marT="7269" marB="0" anchor="b">
                    <a:lnL>
                      <a:noFill/>
                    </a:lnL>
                    <a:lnR>
                      <a:noFill/>
                    </a:lnR>
                    <a:lnT>
                      <a:noFill/>
                    </a:lnT>
                    <a:lnB>
                      <a:noFill/>
                    </a:lnB>
                  </a:tcPr>
                </a:tc>
              </a:tr>
              <a:tr h="170048">
                <a:tc>
                  <a:txBody>
                    <a:bodyPr/>
                    <a:lstStyle/>
                    <a:p>
                      <a:pPr algn="l" fontAlgn="b"/>
                      <a:endParaRPr lang="es-ES" sz="1200" b="0" i="0" u="none" strike="noStrike">
                        <a:latin typeface="Arial"/>
                      </a:endParaRPr>
                    </a:p>
                  </a:txBody>
                  <a:tcPr marL="7269" marR="7269" marT="726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200" b="0" i="0" u="none" strike="noStrike">
                        <a:latin typeface="Arial"/>
                      </a:endParaRPr>
                    </a:p>
                  </a:txBody>
                  <a:tcPr marL="7269" marR="7269" marT="726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200" b="0" i="0" u="none" strike="noStrike">
                        <a:latin typeface="Arial"/>
                      </a:endParaRPr>
                    </a:p>
                  </a:txBody>
                  <a:tcPr marL="7269" marR="7269" marT="726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200" b="0" i="0" u="none" strike="noStrike">
                        <a:latin typeface="Arial"/>
                      </a:endParaRPr>
                    </a:p>
                  </a:txBody>
                  <a:tcPr marL="7269" marR="7269" marT="726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200" b="0" i="0" u="none" strike="noStrike">
                        <a:latin typeface="Arial"/>
                      </a:endParaRPr>
                    </a:p>
                  </a:txBody>
                  <a:tcPr marL="7269" marR="7269" marT="726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200" b="0" i="0" u="none" strike="noStrike">
                        <a:latin typeface="Arial"/>
                      </a:endParaRPr>
                    </a:p>
                  </a:txBody>
                  <a:tcPr marL="7269" marR="7269" marT="726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200" b="0" i="0" u="none" strike="noStrike">
                        <a:latin typeface="Arial"/>
                      </a:endParaRPr>
                    </a:p>
                  </a:txBody>
                  <a:tcPr marL="7269" marR="7269" marT="726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200" b="0" i="0" u="none" strike="noStrike">
                        <a:latin typeface="Arial"/>
                      </a:endParaRPr>
                    </a:p>
                  </a:txBody>
                  <a:tcPr marL="7269" marR="7269" marT="7269" marB="0" anchor="b">
                    <a:lnL>
                      <a:noFill/>
                    </a:lnL>
                    <a:lnR>
                      <a:noFill/>
                    </a:lnR>
                    <a:lnT>
                      <a:noFill/>
                    </a:lnT>
                    <a:lnB w="12700" cap="flat" cmpd="sng" algn="ctr">
                      <a:solidFill>
                        <a:srgbClr val="000000"/>
                      </a:solidFill>
                      <a:prstDash val="solid"/>
                      <a:round/>
                      <a:headEnd type="none" w="med" len="med"/>
                      <a:tailEnd type="none" w="med" len="med"/>
                    </a:lnB>
                  </a:tcPr>
                </a:tc>
              </a:tr>
              <a:tr h="425122">
                <a:tc>
                  <a:txBody>
                    <a:bodyPr/>
                    <a:lstStyle/>
                    <a:p>
                      <a:pPr algn="ctr" fontAlgn="b"/>
                      <a:r>
                        <a:rPr lang="es-ES" sz="1200" b="0"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VELOCIDAD</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IMD</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UNE 14380 Tabla A.3</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dirty="0">
                          <a:latin typeface="Arial"/>
                        </a:rPr>
                        <a:t>UNE 14380 Tabla A.9</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s-ES" sz="1200" b="1" i="0" u="none" strike="noStrike" dirty="0">
                          <a:latin typeface="Arial"/>
                        </a:rPr>
                        <a:t>CIE 88 (1)</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s-ES" sz="1200" b="1" i="0" u="none" strike="noStrike">
                          <a:latin typeface="Arial"/>
                        </a:rPr>
                        <a:t>Túnel muy largo</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Longitud túnel muy largo</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907">
                <a:tc>
                  <a:txBody>
                    <a:bodyPr/>
                    <a:lstStyle/>
                    <a:p>
                      <a:pPr algn="l" fontAlgn="b"/>
                      <a:endParaRPr lang="es-ES" sz="1200" b="0" i="0" u="none" strike="noStrike">
                        <a:latin typeface="Arial"/>
                      </a:endParaRPr>
                    </a:p>
                  </a:txBody>
                  <a:tcPr marL="7269" marR="7269" marT="7269"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50.000</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15</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6</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b"/>
                      <a:r>
                        <a:rPr lang="es-ES" sz="1200" b="1" i="0" u="none" strike="noStrike" dirty="0">
                          <a:latin typeface="Arial"/>
                        </a:rPr>
                        <a:t>10</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b"/>
                      <a:r>
                        <a:rPr lang="es-ES" sz="1200" b="1" i="0" u="none" strike="noStrike">
                          <a:latin typeface="Arial"/>
                        </a:rPr>
                        <a:t>3,5</a:t>
                      </a:r>
                    </a:p>
                  </a:txBody>
                  <a:tcPr marL="7269" marR="7269" marT="726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r>
              <a:tr h="167907">
                <a:tc>
                  <a:txBody>
                    <a:bodyPr/>
                    <a:lstStyle/>
                    <a:p>
                      <a:pPr algn="ctr" fontAlgn="b"/>
                      <a:r>
                        <a:rPr lang="es-ES" sz="1200" b="0"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100</a:t>
                      </a:r>
                    </a:p>
                  </a:txBody>
                  <a:tcPr marL="7269" marR="7269" marT="726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25.000</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10</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4</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b"/>
                      <a:r>
                        <a:rPr lang="es-ES" sz="1200" b="1" i="0" u="none" strike="noStrike" dirty="0">
                          <a:latin typeface="Arial"/>
                        </a:rPr>
                        <a:t>8</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b"/>
                      <a:r>
                        <a:rPr lang="es-ES" sz="1200" b="1" i="0" u="none" strike="noStrike">
                          <a:latin typeface="Arial"/>
                        </a:rPr>
                        <a:t>3</a:t>
                      </a:r>
                    </a:p>
                  </a:txBody>
                  <a:tcPr marL="7269" marR="7269" marT="726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1.548</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70048">
                <a:tc>
                  <a:txBody>
                    <a:bodyPr/>
                    <a:lstStyle/>
                    <a:p>
                      <a:pPr algn="ctr" fontAlgn="b"/>
                      <a:r>
                        <a:rPr lang="es-ES" sz="1200" b="0" i="0" u="none" strike="noStrike">
                          <a:latin typeface="Arial"/>
                        </a:rPr>
                        <a:t> </a:t>
                      </a:r>
                    </a:p>
                  </a:txBody>
                  <a:tcPr marL="7269" marR="7269" marT="726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15.000</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s-ES" sz="1200" b="1" i="0" u="none" strike="noStrike" dirty="0">
                          <a:latin typeface="Arial"/>
                        </a:rPr>
                        <a:t>6</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s-ES" sz="1200" b="1" i="0" u="none" strike="noStrike">
                          <a:latin typeface="Arial"/>
                        </a:rPr>
                        <a:t>2,5</a:t>
                      </a:r>
                    </a:p>
                  </a:txBody>
                  <a:tcPr marL="7269" marR="7269" marT="726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r>
              <a:tr h="167907">
                <a:tc>
                  <a:txBody>
                    <a:bodyPr/>
                    <a:lstStyle/>
                    <a:p>
                      <a:pPr algn="ctr" fontAlgn="b"/>
                      <a:r>
                        <a:rPr lang="es-ES" sz="1200" b="0" i="0" u="none" strike="noStrike">
                          <a:latin typeface="Arial"/>
                        </a:rPr>
                        <a:t> </a:t>
                      </a:r>
                    </a:p>
                  </a:txBody>
                  <a:tcPr marL="7269" marR="7269" marT="726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50.000</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12</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dirty="0">
                          <a:latin typeface="Arial"/>
                        </a:rPr>
                        <a:t>5</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b"/>
                      <a:r>
                        <a:rPr lang="es-ES" sz="1200" b="1" i="0" u="none" strike="noStrike" dirty="0">
                          <a:latin typeface="Arial"/>
                        </a:rPr>
                        <a:t>9,2</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b"/>
                      <a:r>
                        <a:rPr lang="es-ES" sz="1200" b="1" i="0" u="none" strike="noStrike">
                          <a:latin typeface="Arial"/>
                        </a:rPr>
                        <a:t>4</a:t>
                      </a:r>
                    </a:p>
                  </a:txBody>
                  <a:tcPr marL="7269" marR="7269" marT="726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r>
              <a:tr h="188943">
                <a:tc>
                  <a:txBody>
                    <a:bodyPr/>
                    <a:lstStyle/>
                    <a:p>
                      <a:pPr algn="ctr" fontAlgn="b"/>
                      <a:r>
                        <a:rPr lang="es-ES" sz="1200" b="1" i="0" u="none" strike="noStrike">
                          <a:latin typeface="Arial"/>
                        </a:rPr>
                        <a:t>UNIDIRECCIONAL</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90</a:t>
                      </a:r>
                    </a:p>
                  </a:txBody>
                  <a:tcPr marL="7269" marR="7269" marT="726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25.000</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8</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dirty="0">
                          <a:latin typeface="Arial"/>
                        </a:rPr>
                        <a:t>3</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b"/>
                      <a:r>
                        <a:rPr lang="es-ES" sz="1200" b="1" i="0" u="none" strike="noStrike">
                          <a:latin typeface="Arial"/>
                        </a:rPr>
                        <a:t> </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b"/>
                      <a:r>
                        <a:rPr lang="es-ES" sz="1200" b="1" i="0" u="none" strike="noStrike">
                          <a:latin typeface="Arial"/>
                        </a:rPr>
                        <a:t> </a:t>
                      </a:r>
                    </a:p>
                  </a:txBody>
                  <a:tcPr marL="7269" marR="7269" marT="726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1.390</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70048">
                <a:tc>
                  <a:txBody>
                    <a:bodyPr/>
                    <a:lstStyle/>
                    <a:p>
                      <a:pPr algn="ctr" fontAlgn="b"/>
                      <a:r>
                        <a:rPr lang="es-ES" sz="1200" b="0"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15.000</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dirty="0">
                          <a:latin typeface="Arial"/>
                        </a:rPr>
                        <a:t> </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s-ES" sz="1200" b="1" i="0" u="none" strike="noStrike">
                          <a:latin typeface="Arial"/>
                        </a:rPr>
                        <a:t>5,4</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s-ES" sz="1200" b="1" i="0" u="none" strike="noStrike">
                          <a:latin typeface="Arial"/>
                        </a:rPr>
                        <a:t>2,2</a:t>
                      </a:r>
                    </a:p>
                  </a:txBody>
                  <a:tcPr marL="7269" marR="7269" marT="726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r>
              <a:tr h="167907">
                <a:tc>
                  <a:txBody>
                    <a:bodyPr/>
                    <a:lstStyle/>
                    <a:p>
                      <a:pPr algn="ctr" fontAlgn="b"/>
                      <a:r>
                        <a:rPr lang="es-ES" sz="1200" b="0"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50.000</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9</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dirty="0">
                          <a:latin typeface="Arial"/>
                        </a:rPr>
                        <a:t>4</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b"/>
                      <a:r>
                        <a:rPr lang="es-ES" sz="1200" b="1" i="0" u="none" strike="noStrike">
                          <a:latin typeface="Arial"/>
                        </a:rPr>
                        <a:t>8,4</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b"/>
                      <a:r>
                        <a:rPr lang="es-ES" sz="1200" b="1" i="0" u="none" strike="noStrike">
                          <a:latin typeface="Arial"/>
                        </a:rPr>
                        <a:t>4,5</a:t>
                      </a:r>
                    </a:p>
                  </a:txBody>
                  <a:tcPr marL="7269" marR="7269" marT="726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r>
              <a:tr h="167907">
                <a:tc>
                  <a:txBody>
                    <a:bodyPr/>
                    <a:lstStyle/>
                    <a:p>
                      <a:pPr algn="ctr" fontAlgn="b"/>
                      <a:r>
                        <a:rPr lang="es-ES" sz="1200" b="0"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80</a:t>
                      </a:r>
                    </a:p>
                  </a:txBody>
                  <a:tcPr marL="7269" marR="7269" marT="726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25.000</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6</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dirty="0">
                          <a:latin typeface="Arial"/>
                        </a:rPr>
                        <a:t>2</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b"/>
                      <a:r>
                        <a:rPr lang="es-ES" sz="1200" b="1" i="0" u="none" strike="noStrike">
                          <a:latin typeface="Arial"/>
                        </a:rPr>
                        <a:t> </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b"/>
                      <a:r>
                        <a:rPr lang="es-ES" sz="1200" b="1" i="0" u="none" strike="noStrike">
                          <a:latin typeface="Arial"/>
                        </a:rPr>
                        <a:t> </a:t>
                      </a:r>
                    </a:p>
                  </a:txBody>
                  <a:tcPr marL="7269" marR="7269" marT="726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1.230</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70048">
                <a:tc>
                  <a:txBody>
                    <a:bodyPr/>
                    <a:lstStyle/>
                    <a:p>
                      <a:pPr algn="ctr" fontAlgn="b"/>
                      <a:r>
                        <a:rPr lang="es-ES" sz="1200" b="0"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15.000</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dirty="0">
                          <a:latin typeface="Arial"/>
                        </a:rPr>
                        <a:t> </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s-ES" sz="1200" b="1" i="0" u="none" strike="noStrike">
                          <a:latin typeface="Arial"/>
                        </a:rPr>
                        <a:t>4,8</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s-ES" sz="1200" b="1" i="0" u="none" strike="noStrike">
                          <a:latin typeface="Arial"/>
                        </a:rPr>
                        <a:t>1,9</a:t>
                      </a:r>
                    </a:p>
                  </a:txBody>
                  <a:tcPr marL="7269" marR="7269" marT="726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r>
              <a:tr h="170048">
                <a:tc>
                  <a:txBody>
                    <a:bodyPr/>
                    <a:lstStyle/>
                    <a:p>
                      <a:pPr algn="ctr" fontAlgn="b"/>
                      <a:r>
                        <a:rPr lang="es-ES" sz="1200" b="0"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dirty="0">
                          <a:latin typeface="Arial"/>
                        </a:rPr>
                        <a:t> </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s-ES" sz="1200" b="1" i="0" u="none" strike="noStrike">
                          <a:latin typeface="Arial"/>
                        </a:rPr>
                        <a:t> </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s-ES" sz="1200" b="1" i="0" u="none" strike="noStrike">
                          <a:latin typeface="Arial"/>
                        </a:rPr>
                        <a:t> </a:t>
                      </a:r>
                    </a:p>
                  </a:txBody>
                  <a:tcPr marL="7269" marR="7269" marT="726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907">
                <a:tc>
                  <a:txBody>
                    <a:bodyPr/>
                    <a:lstStyle/>
                    <a:p>
                      <a:pPr algn="l" fontAlgn="b"/>
                      <a:r>
                        <a:rPr lang="es-ES" sz="1200" b="0" i="0" u="none" strike="noStrike">
                          <a:latin typeface="Arial"/>
                        </a:rPr>
                        <a:t> </a:t>
                      </a:r>
                    </a:p>
                  </a:txBody>
                  <a:tcPr marL="7269" marR="7269" marT="726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es-ES" sz="1200" b="1" i="0" u="none" strike="noStrike">
                          <a:latin typeface="Arial"/>
                        </a:rPr>
                        <a:t>100</a:t>
                      </a:r>
                    </a:p>
                  </a:txBody>
                  <a:tcPr marL="7269" marR="7269" marT="726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8.000</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10</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dirty="0">
                          <a:latin typeface="Arial"/>
                        </a:rPr>
                        <a:t>4</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b"/>
                      <a:r>
                        <a:rPr lang="es-ES" sz="1200" b="1" i="0" u="none" strike="noStrike">
                          <a:latin typeface="Arial"/>
                        </a:rPr>
                        <a:t>10</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b"/>
                      <a:r>
                        <a:rPr lang="es-ES" sz="1200" b="1" i="0" u="none" strike="noStrike">
                          <a:latin typeface="Arial"/>
                        </a:rPr>
                        <a:t>3,5</a:t>
                      </a:r>
                    </a:p>
                  </a:txBody>
                  <a:tcPr marL="7269" marR="7269" marT="7269"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2.263</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r>
              <a:tr h="170048">
                <a:tc>
                  <a:txBody>
                    <a:bodyPr/>
                    <a:lstStyle/>
                    <a:p>
                      <a:pPr algn="ctr" fontAlgn="b"/>
                      <a:r>
                        <a:rPr lang="es-ES" sz="1200" b="0" i="0" u="none" strike="noStrike">
                          <a:latin typeface="Arial"/>
                        </a:rPr>
                        <a:t> </a:t>
                      </a:r>
                    </a:p>
                  </a:txBody>
                  <a:tcPr marL="7269" marR="7269" marT="726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es-ES"/>
                    </a:p>
                  </a:txBody>
                  <a:tcPr/>
                </a:tc>
                <a:tc>
                  <a:txBody>
                    <a:bodyPr/>
                    <a:lstStyle/>
                    <a:p>
                      <a:pPr algn="ctr" fontAlgn="b"/>
                      <a:r>
                        <a:rPr lang="es-ES" sz="1200" b="1" i="0" u="none" strike="noStrike">
                          <a:latin typeface="Arial"/>
                        </a:rPr>
                        <a:t>2.500</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dirty="0">
                          <a:latin typeface="Arial"/>
                        </a:rPr>
                        <a:t> </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s-ES" sz="1200" b="1" i="0" u="none" strike="noStrike">
                          <a:latin typeface="Arial"/>
                        </a:rPr>
                        <a:t>6</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s-ES" sz="1200" b="1" i="0" u="none" strike="noStrike">
                          <a:latin typeface="Arial"/>
                        </a:rPr>
                        <a:t>2,5</a:t>
                      </a:r>
                    </a:p>
                  </a:txBody>
                  <a:tcPr marL="7269" marR="7269" marT="726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r>
              <a:tr h="188943">
                <a:tc>
                  <a:txBody>
                    <a:bodyPr/>
                    <a:lstStyle/>
                    <a:p>
                      <a:pPr algn="ctr" fontAlgn="b"/>
                      <a:r>
                        <a:rPr lang="es-ES" sz="1200" b="1" i="0" u="none" strike="noStrike">
                          <a:latin typeface="Arial"/>
                        </a:rPr>
                        <a:t>BIDIRECCIONAL</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es-ES" sz="1200" b="1" i="0" u="none" strike="noStrike">
                          <a:latin typeface="Arial"/>
                        </a:rPr>
                        <a:t>90</a:t>
                      </a:r>
                    </a:p>
                  </a:txBody>
                  <a:tcPr marL="7269" marR="7269" marT="726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8.000</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8</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dirty="0">
                          <a:latin typeface="Arial"/>
                        </a:rPr>
                        <a:t>3</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b"/>
                      <a:r>
                        <a:rPr lang="es-ES" sz="1200" b="1" i="0" u="none" strike="noStrike">
                          <a:latin typeface="Arial"/>
                        </a:rPr>
                        <a:t>9,2</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b"/>
                      <a:r>
                        <a:rPr lang="es-ES" sz="1200" b="1" i="0" u="none" strike="noStrike">
                          <a:latin typeface="Arial"/>
                        </a:rPr>
                        <a:t>4</a:t>
                      </a:r>
                    </a:p>
                  </a:txBody>
                  <a:tcPr marL="7269" marR="7269" marT="726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2.030</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r>
              <a:tr h="170048">
                <a:tc>
                  <a:txBody>
                    <a:bodyPr/>
                    <a:lstStyle/>
                    <a:p>
                      <a:pPr algn="ctr" fontAlgn="b"/>
                      <a:r>
                        <a:rPr lang="es-ES" sz="1200" b="0"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es-ES"/>
                    </a:p>
                  </a:txBody>
                  <a:tcPr/>
                </a:tc>
                <a:tc>
                  <a:txBody>
                    <a:bodyPr/>
                    <a:lstStyle/>
                    <a:p>
                      <a:pPr algn="ctr" fontAlgn="b"/>
                      <a:r>
                        <a:rPr lang="es-ES" sz="1200" b="1" i="0" u="none" strike="noStrike">
                          <a:latin typeface="Arial"/>
                        </a:rPr>
                        <a:t>2.500</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dirty="0">
                          <a:latin typeface="Arial"/>
                        </a:rPr>
                        <a:t> </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s-ES" sz="1200" b="1" i="0" u="none" strike="noStrike">
                          <a:latin typeface="Arial"/>
                        </a:rPr>
                        <a:t>5,4</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s-ES" sz="1200" b="1" i="0" u="none" strike="noStrike">
                          <a:latin typeface="Arial"/>
                        </a:rPr>
                        <a:t>2,2</a:t>
                      </a:r>
                    </a:p>
                  </a:txBody>
                  <a:tcPr marL="7269" marR="7269" marT="726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r>
              <a:tr h="167907">
                <a:tc>
                  <a:txBody>
                    <a:bodyPr/>
                    <a:lstStyle/>
                    <a:p>
                      <a:pPr algn="ctr" fontAlgn="b"/>
                      <a:r>
                        <a:rPr lang="es-ES" sz="1200" b="0"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es-ES" sz="1200" b="1" i="0" u="none" strike="noStrike">
                          <a:latin typeface="Arial"/>
                        </a:rPr>
                        <a:t>80</a:t>
                      </a:r>
                    </a:p>
                  </a:txBody>
                  <a:tcPr marL="7269" marR="7269" marT="726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8.000</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6</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dirty="0">
                          <a:latin typeface="Arial"/>
                        </a:rPr>
                        <a:t>2</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b"/>
                      <a:r>
                        <a:rPr lang="es-ES" sz="1200" b="1" i="0" u="none" strike="noStrike">
                          <a:latin typeface="Arial"/>
                        </a:rPr>
                        <a:t>8,4</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b"/>
                      <a:r>
                        <a:rPr lang="es-ES" sz="1200" b="1" i="0" u="none" strike="noStrike">
                          <a:latin typeface="Arial"/>
                        </a:rPr>
                        <a:t>4,5</a:t>
                      </a:r>
                    </a:p>
                  </a:txBody>
                  <a:tcPr marL="7269" marR="7269" marT="726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ES" sz="1200" b="1" i="0" u="none" strike="noStrike">
                          <a:latin typeface="Arial"/>
                        </a:rPr>
                        <a:t>1.794</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r>
              <a:tr h="170048">
                <a:tc>
                  <a:txBody>
                    <a:bodyPr/>
                    <a:lstStyle/>
                    <a:p>
                      <a:pPr algn="ctr" fontAlgn="b"/>
                      <a:r>
                        <a:rPr lang="es-ES" sz="1200" b="0" i="0" u="none" strike="noStrike">
                          <a:latin typeface="Arial"/>
                        </a:rPr>
                        <a:t> </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a:txBody>
                    <a:bodyPr/>
                    <a:lstStyle/>
                    <a:p>
                      <a:pPr algn="ctr" fontAlgn="b"/>
                      <a:r>
                        <a:rPr lang="es-ES" sz="1200" b="1" i="0" u="none" strike="noStrike">
                          <a:latin typeface="Arial"/>
                        </a:rPr>
                        <a:t>2.500</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a:latin typeface="Arial"/>
                        </a:rPr>
                        <a:t> </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dirty="0">
                          <a:latin typeface="Arial"/>
                        </a:rPr>
                        <a:t> </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s-ES" sz="1200" b="1" i="0" u="none" strike="noStrike" dirty="0">
                          <a:latin typeface="Arial"/>
                        </a:rPr>
                        <a:t>4,8</a:t>
                      </a:r>
                    </a:p>
                  </a:txBody>
                  <a:tcPr marL="7269" marR="7269" marT="72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s-ES" sz="1200" b="1" i="0" u="none" strike="noStrike">
                          <a:latin typeface="Arial"/>
                        </a:rPr>
                        <a:t>1,9</a:t>
                      </a:r>
                    </a:p>
                  </a:txBody>
                  <a:tcPr marL="7269" marR="7269" marT="726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200" b="1" i="0" u="none" strike="noStrike" dirty="0">
                          <a:latin typeface="Arial"/>
                        </a:rPr>
                        <a:t> </a:t>
                      </a:r>
                    </a:p>
                  </a:txBody>
                  <a:tcPr marL="7269" marR="7269" marT="726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6 CuadroTexto"/>
          <p:cNvSpPr txBox="1"/>
          <p:nvPr/>
        </p:nvSpPr>
        <p:spPr>
          <a:xfrm>
            <a:off x="611560" y="1196752"/>
            <a:ext cx="8280920" cy="400110"/>
          </a:xfrm>
          <a:prstGeom prst="rect">
            <a:avLst/>
          </a:prstGeom>
          <a:noFill/>
        </p:spPr>
        <p:txBody>
          <a:bodyPr wrap="square" rtlCol="0">
            <a:spAutoFit/>
          </a:bodyPr>
          <a:lstStyle/>
          <a:p>
            <a:r>
              <a:rPr lang="es-ES" sz="2000" b="1" dirty="0" smtClean="0">
                <a:solidFill>
                  <a:srgbClr val="FF0000"/>
                </a:solidFill>
              </a:rPr>
              <a:t>COMPARATIVA ILUMINACIÓN INTERIOR TÚNELES SEGÚN NORMATIVA</a:t>
            </a:r>
            <a:endParaRPr lang="es-ES" sz="2000" b="1" dirty="0">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33</a:t>
            </a:fld>
            <a:endParaRPr lang="es-ES"/>
          </a:p>
        </p:txBody>
      </p:sp>
      <p:sp>
        <p:nvSpPr>
          <p:cNvPr id="6" name="5 Rectángulo"/>
          <p:cNvSpPr/>
          <p:nvPr/>
        </p:nvSpPr>
        <p:spPr>
          <a:xfrm>
            <a:off x="539552" y="1124744"/>
            <a:ext cx="8136904" cy="2308324"/>
          </a:xfrm>
          <a:prstGeom prst="rect">
            <a:avLst/>
          </a:prstGeom>
        </p:spPr>
        <p:txBody>
          <a:bodyPr wrap="square">
            <a:spAutoFit/>
          </a:bodyPr>
          <a:lstStyle/>
          <a:p>
            <a:r>
              <a:rPr lang="es-ES" b="1" u="sng" dirty="0" smtClean="0">
                <a:solidFill>
                  <a:srgbClr val="FF0000"/>
                </a:solidFill>
              </a:rPr>
              <a:t>AHORRO EN  CONSUMO (</a:t>
            </a:r>
            <a:r>
              <a:rPr lang="es-ES" b="1" u="sng" dirty="0" smtClean="0">
                <a:solidFill>
                  <a:srgbClr val="FF0000"/>
                </a:solidFill>
              </a:rPr>
              <a:t>actuaciones  de bajo coste I</a:t>
            </a:r>
            <a:r>
              <a:rPr lang="es-ES" b="1" u="sng" dirty="0" smtClean="0">
                <a:solidFill>
                  <a:srgbClr val="FF0000"/>
                </a:solidFill>
              </a:rPr>
              <a:t>) </a:t>
            </a:r>
            <a:r>
              <a:rPr lang="es-ES" b="1" u="sng" dirty="0" smtClean="0">
                <a:solidFill>
                  <a:srgbClr val="FF0000"/>
                </a:solidFill>
              </a:rPr>
              <a:t>:</a:t>
            </a:r>
          </a:p>
          <a:p>
            <a:endParaRPr lang="es-ES" b="1" u="sng" dirty="0" smtClean="0">
              <a:solidFill>
                <a:srgbClr val="FF0000"/>
              </a:solidFill>
            </a:endParaRPr>
          </a:p>
          <a:p>
            <a:r>
              <a:rPr lang="es-ES" b="1" dirty="0" smtClean="0"/>
              <a:t>El siguiente paso una vez se han tomado las medidas iniciales de ajustar los niveles  lumínicos y comprobar que estos se establecen en los momentos adecuados es ejecutar determinadas actuaciones de bajo coste que no implican ni el cambio de luminarias ni el establecimiento de nuevas redes de distribución eléctrica. El objeto de estas medidas es ajustarnos lo máximo posible a la curva de adaptación que establece la CIE 88.</a:t>
            </a:r>
            <a:endParaRPr lang="es-ES" b="1" dirty="0"/>
          </a:p>
        </p:txBody>
      </p:sp>
      <p:pic>
        <p:nvPicPr>
          <p:cNvPr id="82945" name="Picture 1" descr="F:\curso eficiencia energetica tuneles\curva adaptacion CIE tuneles.jpg"/>
          <p:cNvPicPr>
            <a:picLocks noChangeAspect="1" noChangeArrowheads="1"/>
          </p:cNvPicPr>
          <p:nvPr/>
        </p:nvPicPr>
        <p:blipFill>
          <a:blip r:embed="rId2" cstate="print"/>
          <a:srcRect/>
          <a:stretch>
            <a:fillRect/>
          </a:stretch>
        </p:blipFill>
        <p:spPr bwMode="auto">
          <a:xfrm>
            <a:off x="2051720" y="3429000"/>
            <a:ext cx="5328592" cy="3429000"/>
          </a:xfrm>
          <a:prstGeom prst="rect">
            <a:avLst/>
          </a:prstGeom>
          <a:solidFill>
            <a:srgbClr val="FF0000"/>
          </a:solidFill>
          <a:ln w="19050">
            <a:solidFill>
              <a:schemeClr val="tx1"/>
            </a:solidFill>
          </a:ln>
        </p:spPr>
      </p:pic>
      <p:cxnSp>
        <p:nvCxnSpPr>
          <p:cNvPr id="8" name="7 Conector recto"/>
          <p:cNvCxnSpPr/>
          <p:nvPr/>
        </p:nvCxnSpPr>
        <p:spPr>
          <a:xfrm>
            <a:off x="2843808" y="3861048"/>
            <a:ext cx="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7715200" cy="548680"/>
          </a:xfrm>
          <a:solidFill>
            <a:schemeClr val="tx2">
              <a:lumMod val="60000"/>
              <a:lumOff val="40000"/>
            </a:schemeClr>
          </a:solidFill>
        </p:spPr>
        <p:txBody>
          <a:bodyPr>
            <a:normAutofit fontScale="90000"/>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34</a:t>
            </a:fld>
            <a:endParaRPr lang="es-ES"/>
          </a:p>
        </p:txBody>
      </p:sp>
      <p:sp>
        <p:nvSpPr>
          <p:cNvPr id="6" name="5 CuadroTexto"/>
          <p:cNvSpPr txBox="1"/>
          <p:nvPr/>
        </p:nvSpPr>
        <p:spPr>
          <a:xfrm rot="10800000" flipV="1">
            <a:off x="-1" y="394692"/>
            <a:ext cx="9144001" cy="6463308"/>
          </a:xfrm>
          <a:prstGeom prst="rect">
            <a:avLst/>
          </a:prstGeom>
          <a:noFill/>
        </p:spPr>
        <p:txBody>
          <a:bodyPr wrap="square" rtlCol="0">
            <a:spAutoFit/>
          </a:bodyPr>
          <a:lstStyle/>
          <a:p>
            <a:r>
              <a:rPr lang="es-ES" b="1" dirty="0" smtClean="0"/>
              <a:t> </a:t>
            </a:r>
          </a:p>
          <a:p>
            <a:r>
              <a:rPr lang="es-ES" b="1" u="sng" dirty="0" smtClean="0">
                <a:solidFill>
                  <a:srgbClr val="FF0000"/>
                </a:solidFill>
              </a:rPr>
              <a:t>AHORRO EN  CONSUMO (actuaciones  de bajo coste II) :</a:t>
            </a:r>
          </a:p>
          <a:p>
            <a:endParaRPr lang="es-ES" b="1" dirty="0" smtClean="0"/>
          </a:p>
          <a:p>
            <a:r>
              <a:rPr lang="es-ES" b="1" dirty="0" smtClean="0"/>
              <a:t>En la actualidad los sistemas que se emplean para cambiar de un régimen a otro se basan en el apagado y encendido de circuitos. Esto se traduce en un funcionamiento por escalones, así por ejemplo el régimen de soleado se mantiene hasta que el nivel de iluminación  exterior corresponde al de nublado.  A veces se divide el soleado en dos circuitos para disponer del 50 %. Con este sistema se está produciendo un exceso de iluminación muy importante que provoca un gasto innecesario (pensemos que la iluminación del régimen de soleado supone más del 50 % del consumo total) . Lo ideal sería poder ir regulando el nivel conforme va disminuyendo la luminancia exterior.</a:t>
            </a:r>
          </a:p>
          <a:p>
            <a:endParaRPr lang="es-ES" b="1" dirty="0" smtClean="0"/>
          </a:p>
          <a:p>
            <a:r>
              <a:rPr lang="es-ES" b="1" dirty="0" smtClean="0">
                <a:solidFill>
                  <a:srgbClr val="FF0000"/>
                </a:solidFill>
              </a:rPr>
              <a:t>Para conseguir esta regulación progresiva de las luminarias el sistema a emplear es el siguiente:</a:t>
            </a:r>
          </a:p>
          <a:p>
            <a:pPr marL="457200" indent="-457200">
              <a:buFont typeface="+mj-lt"/>
              <a:buAutoNum type="arabicPeriod"/>
            </a:pPr>
            <a:r>
              <a:rPr lang="es-ES" b="1" dirty="0" smtClean="0">
                <a:solidFill>
                  <a:srgbClr val="FF0000"/>
                </a:solidFill>
              </a:rPr>
              <a:t>Instalación de balastos electrónicos regulables en luminarias</a:t>
            </a:r>
          </a:p>
          <a:p>
            <a:pPr marL="457200" indent="-457200">
              <a:buFont typeface="+mj-lt"/>
              <a:buAutoNum type="arabicPeriod"/>
            </a:pPr>
            <a:r>
              <a:rPr lang="es-ES" b="1" dirty="0" smtClean="0">
                <a:solidFill>
                  <a:srgbClr val="FF0000"/>
                </a:solidFill>
              </a:rPr>
              <a:t>Instalación de </a:t>
            </a:r>
            <a:r>
              <a:rPr lang="es-ES" b="1" dirty="0" err="1" smtClean="0">
                <a:solidFill>
                  <a:srgbClr val="FF0000"/>
                </a:solidFill>
              </a:rPr>
              <a:t>luminancímetros</a:t>
            </a:r>
            <a:r>
              <a:rPr lang="es-ES" b="1" dirty="0" smtClean="0">
                <a:solidFill>
                  <a:srgbClr val="FF0000"/>
                </a:solidFill>
              </a:rPr>
              <a:t> en bocas en sustitución de los luxómetros</a:t>
            </a:r>
          </a:p>
          <a:p>
            <a:pPr marL="457200" indent="-457200">
              <a:buFont typeface="+mj-lt"/>
              <a:buAutoNum type="arabicPeriod"/>
            </a:pPr>
            <a:r>
              <a:rPr lang="es-ES" b="1" dirty="0" smtClean="0">
                <a:solidFill>
                  <a:srgbClr val="FF0000"/>
                </a:solidFill>
              </a:rPr>
              <a:t>Instalación de un sistema de gestión de la iluminación.</a:t>
            </a:r>
          </a:p>
          <a:p>
            <a:pPr marL="457200" indent="-457200">
              <a:buFont typeface="Arial" pitchFamily="34" charset="0"/>
              <a:buChar char="•"/>
            </a:pPr>
            <a:r>
              <a:rPr lang="es-ES" b="1" dirty="0" smtClean="0"/>
              <a:t>La instalación de los balastos puede suponer </a:t>
            </a:r>
            <a:r>
              <a:rPr lang="es-ES" b="1" dirty="0" smtClean="0"/>
              <a:t>200</a:t>
            </a:r>
            <a:r>
              <a:rPr lang="es-ES" b="1" dirty="0" smtClean="0"/>
              <a:t>€ por luminaria y el resto, dependiendo de la instalación, unos 10.000 euros.</a:t>
            </a:r>
          </a:p>
          <a:p>
            <a:pPr marL="457200" indent="-457200">
              <a:buFont typeface="Arial" pitchFamily="34" charset="0"/>
              <a:buChar char="•"/>
            </a:pPr>
            <a:r>
              <a:rPr lang="es-ES" b="1" dirty="0" smtClean="0"/>
              <a:t>Es conveniente además disponer de un regulador de flujo en cabecera que permita establecer un nivel nocturno reducido </a:t>
            </a:r>
            <a:r>
              <a:rPr lang="es-ES" b="1" dirty="0" smtClean="0"/>
              <a:t>(&lt; 1 </a:t>
            </a:r>
            <a:r>
              <a:rPr lang="es-ES" b="1" dirty="0" err="1" smtClean="0"/>
              <a:t>cd</a:t>
            </a:r>
            <a:r>
              <a:rPr lang="es-ES" b="1" dirty="0" smtClean="0"/>
              <a:t>/m2</a:t>
            </a:r>
            <a:r>
              <a:rPr lang="es-ES" b="1" dirty="0" smtClean="0"/>
              <a:t>) en los periodos de muy poco tráfico. En este caso es conveniente disponer además de un balizamiento de bajo consumo en hastiales</a:t>
            </a:r>
            <a:r>
              <a:rPr lang="es-ES" b="1" dirty="0" smtClean="0"/>
              <a:t>.</a:t>
            </a:r>
            <a:endParaRPr lang="es-ES" b="1" dirty="0" smtClean="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35</a:t>
            </a:fld>
            <a:endParaRPr lang="es-ES"/>
          </a:p>
        </p:txBody>
      </p:sp>
      <p:sp>
        <p:nvSpPr>
          <p:cNvPr id="7" name="6 CuadroTexto"/>
          <p:cNvSpPr txBox="1"/>
          <p:nvPr/>
        </p:nvSpPr>
        <p:spPr>
          <a:xfrm>
            <a:off x="467544" y="1196752"/>
            <a:ext cx="8280920" cy="5232202"/>
          </a:xfrm>
          <a:prstGeom prst="rect">
            <a:avLst/>
          </a:prstGeom>
          <a:noFill/>
        </p:spPr>
        <p:txBody>
          <a:bodyPr wrap="square" rtlCol="0">
            <a:spAutoFit/>
          </a:bodyPr>
          <a:lstStyle/>
          <a:p>
            <a:r>
              <a:rPr lang="es-ES" b="1" u="sng" dirty="0" smtClean="0">
                <a:solidFill>
                  <a:srgbClr val="FF0000"/>
                </a:solidFill>
              </a:rPr>
              <a:t>AHORRO EN  CONSUMO (actuaciones  de bajo coste </a:t>
            </a:r>
            <a:r>
              <a:rPr lang="es-ES" b="1" u="sng" dirty="0" smtClean="0">
                <a:solidFill>
                  <a:srgbClr val="FF0000"/>
                </a:solidFill>
              </a:rPr>
              <a:t>III) :</a:t>
            </a:r>
          </a:p>
          <a:p>
            <a:endParaRPr lang="es-ES" b="1" u="sng" dirty="0" smtClean="0">
              <a:solidFill>
                <a:srgbClr val="FF0000"/>
              </a:solidFill>
            </a:endParaRPr>
          </a:p>
          <a:p>
            <a:r>
              <a:rPr lang="es-ES" b="1" dirty="0" smtClean="0"/>
              <a:t>Para un túnel como el de </a:t>
            </a:r>
            <a:r>
              <a:rPr lang="es-ES" b="1" dirty="0" err="1" smtClean="0"/>
              <a:t>Somosierra</a:t>
            </a:r>
            <a:r>
              <a:rPr lang="es-ES" b="1" dirty="0" smtClean="0"/>
              <a:t> (2 túneles de 620 metros y 3 carriles) tendríamos la siguiente inversión:</a:t>
            </a:r>
          </a:p>
          <a:p>
            <a:endParaRPr lang="es-ES" b="1" dirty="0" smtClean="0"/>
          </a:p>
          <a:p>
            <a:pPr>
              <a:buFont typeface="Arial" pitchFamily="34" charset="0"/>
              <a:buChar char="•"/>
            </a:pPr>
            <a:r>
              <a:rPr lang="es-ES" b="1" dirty="0" smtClean="0"/>
              <a:t>Balastos electrónicos regulables : 402Ud x 200€ = 80.400 €</a:t>
            </a:r>
          </a:p>
          <a:p>
            <a:pPr>
              <a:buFont typeface="Arial" pitchFamily="34" charset="0"/>
              <a:buChar char="•"/>
            </a:pPr>
            <a:r>
              <a:rPr lang="es-ES" b="1" dirty="0" err="1" smtClean="0"/>
              <a:t>Luminancímetros</a:t>
            </a:r>
            <a:r>
              <a:rPr lang="es-ES" b="1" dirty="0" smtClean="0"/>
              <a:t> y gestión      =  10.000€</a:t>
            </a:r>
          </a:p>
          <a:p>
            <a:pPr>
              <a:buFont typeface="Arial" pitchFamily="34" charset="0"/>
              <a:buChar char="•"/>
            </a:pPr>
            <a:r>
              <a:rPr lang="es-ES" b="1" dirty="0" smtClean="0"/>
              <a:t>Regulador de flujo nocturno  =      4.000€</a:t>
            </a:r>
          </a:p>
          <a:p>
            <a:pPr>
              <a:buFont typeface="Arial" pitchFamily="34" charset="0"/>
              <a:buChar char="•"/>
            </a:pPr>
            <a:endParaRPr lang="es-ES" b="1" dirty="0" smtClean="0"/>
          </a:p>
          <a:p>
            <a:pPr>
              <a:buFont typeface="Arial" pitchFamily="34" charset="0"/>
              <a:buChar char="•"/>
            </a:pPr>
            <a:r>
              <a:rPr lang="es-ES" b="1" dirty="0" smtClean="0"/>
              <a:t>Total inversión:  94.400€ x 1,21 = 114.224 €</a:t>
            </a:r>
          </a:p>
          <a:p>
            <a:pPr>
              <a:buFont typeface="Arial" pitchFamily="34" charset="0"/>
              <a:buChar char="•"/>
            </a:pPr>
            <a:endParaRPr lang="es-ES" b="1" dirty="0" smtClean="0"/>
          </a:p>
          <a:p>
            <a:pPr>
              <a:buFont typeface="Arial" pitchFamily="34" charset="0"/>
              <a:buChar char="•"/>
            </a:pPr>
            <a:r>
              <a:rPr lang="es-ES" b="1" dirty="0" smtClean="0"/>
              <a:t>El ahorro que se podría obtener sería del 20% sobre el consumo actual lo que daría un ahorro anual de:</a:t>
            </a:r>
          </a:p>
          <a:p>
            <a:pPr lvl="1">
              <a:buFont typeface="Arial" pitchFamily="34" charset="0"/>
              <a:buChar char="•"/>
            </a:pPr>
            <a:r>
              <a:rPr lang="es-ES" b="1" dirty="0" smtClean="0"/>
              <a:t>700.000 </a:t>
            </a:r>
            <a:r>
              <a:rPr lang="es-ES" b="1" dirty="0" err="1" smtClean="0"/>
              <a:t>kwh</a:t>
            </a:r>
            <a:r>
              <a:rPr lang="es-ES" b="1" dirty="0" smtClean="0"/>
              <a:t> x 0,20 x 0,15 = 21.000 €</a:t>
            </a:r>
          </a:p>
          <a:p>
            <a:pPr lvl="1"/>
            <a:endParaRPr lang="es-ES" b="1" dirty="0" smtClean="0"/>
          </a:p>
          <a:p>
            <a:pPr marL="0" lvl="1" algn="ctr"/>
            <a:r>
              <a:rPr lang="es-ES" sz="2800" b="1" u="sng" dirty="0" smtClean="0">
                <a:solidFill>
                  <a:srgbClr val="FF0000"/>
                </a:solidFill>
              </a:rPr>
              <a:t>La inversión se amortiza en 5,5 años</a:t>
            </a:r>
          </a:p>
          <a:p>
            <a:endParaRPr lang="es-ES" b="1" dirty="0" smtClean="0"/>
          </a:p>
          <a:p>
            <a:endParaRPr lang="es-E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36</a:t>
            </a:fld>
            <a:endParaRPr lang="es-ES"/>
          </a:p>
        </p:txBody>
      </p:sp>
      <p:sp>
        <p:nvSpPr>
          <p:cNvPr id="6" name="5 CuadroTexto"/>
          <p:cNvSpPr txBox="1"/>
          <p:nvPr/>
        </p:nvSpPr>
        <p:spPr>
          <a:xfrm>
            <a:off x="323528" y="1052736"/>
            <a:ext cx="8820472" cy="5078313"/>
          </a:xfrm>
          <a:prstGeom prst="rect">
            <a:avLst/>
          </a:prstGeom>
          <a:noFill/>
        </p:spPr>
        <p:txBody>
          <a:bodyPr wrap="square" rtlCol="0">
            <a:spAutoFit/>
          </a:bodyPr>
          <a:lstStyle/>
          <a:p>
            <a:r>
              <a:rPr lang="es-ES" b="1" u="sng" dirty="0" smtClean="0">
                <a:solidFill>
                  <a:srgbClr val="FF0000"/>
                </a:solidFill>
              </a:rPr>
              <a:t>AHORRO EN  CONSUMO (actuaciones  de </a:t>
            </a:r>
            <a:r>
              <a:rPr lang="es-ES" b="1" u="sng" dirty="0" smtClean="0">
                <a:solidFill>
                  <a:srgbClr val="FF0000"/>
                </a:solidFill>
              </a:rPr>
              <a:t>alto </a:t>
            </a:r>
            <a:r>
              <a:rPr lang="es-ES" b="1" u="sng" dirty="0" smtClean="0">
                <a:solidFill>
                  <a:srgbClr val="FF0000"/>
                </a:solidFill>
              </a:rPr>
              <a:t>coste </a:t>
            </a:r>
            <a:r>
              <a:rPr lang="es-ES" b="1" u="sng" dirty="0" smtClean="0">
                <a:solidFill>
                  <a:srgbClr val="FF0000"/>
                </a:solidFill>
              </a:rPr>
              <a:t>I) </a:t>
            </a:r>
          </a:p>
          <a:p>
            <a:endParaRPr lang="es-ES" b="1" u="sng" dirty="0" smtClean="0">
              <a:solidFill>
                <a:srgbClr val="FF0000"/>
              </a:solidFill>
            </a:endParaRPr>
          </a:p>
          <a:p>
            <a:r>
              <a:rPr lang="es-ES" b="1" u="sng" dirty="0" smtClean="0"/>
              <a:t>Las inversiones de alto coste pueden ser del siguiente tipo:</a:t>
            </a:r>
          </a:p>
          <a:p>
            <a:endParaRPr lang="es-ES" b="1" u="sng" dirty="0" smtClean="0"/>
          </a:p>
          <a:p>
            <a:pPr>
              <a:buFont typeface="Arial" pitchFamily="34" charset="0"/>
              <a:buChar char="•"/>
            </a:pPr>
            <a:r>
              <a:rPr lang="es-ES" b="1" dirty="0" smtClean="0"/>
              <a:t>Sustitución de luminarias por otras de mayor rendimiento y con una situación mejor. Normalmente es más eficiente la colocación horizontal de la luminaria y también deben emplearse luminarias de </a:t>
            </a:r>
            <a:r>
              <a:rPr lang="es-ES" b="1" dirty="0" err="1" smtClean="0"/>
              <a:t>led</a:t>
            </a:r>
            <a:r>
              <a:rPr lang="es-ES" b="1" dirty="0" smtClean="0"/>
              <a:t> en el alumbrado permanente ya que permiten su regulación continua entre el 0 % y el 100%</a:t>
            </a:r>
          </a:p>
          <a:p>
            <a:pPr>
              <a:buFont typeface="Arial" pitchFamily="34" charset="0"/>
              <a:buChar char="•"/>
            </a:pPr>
            <a:r>
              <a:rPr lang="es-ES" b="1" dirty="0" smtClean="0"/>
              <a:t>En las zonas de umbral y transición (refuerzo) deben emplearse luminarias de VSAP ya que los </a:t>
            </a:r>
            <a:r>
              <a:rPr lang="es-ES" b="1" dirty="0" err="1" smtClean="0"/>
              <a:t>leds</a:t>
            </a:r>
            <a:r>
              <a:rPr lang="es-ES" b="1" dirty="0" smtClean="0"/>
              <a:t> de </a:t>
            </a:r>
            <a:r>
              <a:rPr lang="es-ES" b="1" dirty="0" smtClean="0"/>
              <a:t>m</a:t>
            </a:r>
            <a:r>
              <a:rPr lang="es-ES" b="1" dirty="0" smtClean="0"/>
              <a:t>omento no tienen la suficiente potencia para conseguir los niveles lumínicos necesarios. Estas luminarias de VSAP deben contar con balastos electrónicos regulables tal y como hemos comentado antes.</a:t>
            </a:r>
          </a:p>
          <a:p>
            <a:pPr>
              <a:buFont typeface="Arial" pitchFamily="34" charset="0"/>
              <a:buChar char="•"/>
            </a:pPr>
            <a:r>
              <a:rPr lang="es-ES" b="1" dirty="0" smtClean="0"/>
              <a:t>Incluir la gestión de la iluminación en los ESCADAS de gestión centralizada</a:t>
            </a:r>
          </a:p>
          <a:p>
            <a:pPr>
              <a:buFont typeface="Arial" pitchFamily="34" charset="0"/>
              <a:buChar char="•"/>
            </a:pPr>
            <a:r>
              <a:rPr lang="es-ES" b="1" dirty="0" smtClean="0"/>
              <a:t>Incluir un balizamiento de </a:t>
            </a:r>
            <a:r>
              <a:rPr lang="es-ES" b="1" dirty="0" err="1" smtClean="0"/>
              <a:t>leds</a:t>
            </a:r>
            <a:r>
              <a:rPr lang="es-ES" b="1" dirty="0" smtClean="0"/>
              <a:t> regulable en hastiales</a:t>
            </a:r>
          </a:p>
          <a:p>
            <a:pPr>
              <a:buFont typeface="Arial" pitchFamily="34" charset="0"/>
              <a:buChar char="•"/>
            </a:pPr>
            <a:r>
              <a:rPr lang="es-ES" b="1" dirty="0" smtClean="0"/>
              <a:t>Estudiar la construcción de un apantallamiento en los tramos de acceso a las bocas del túnel (estudio apantallamientos de la Demarcación de Murcia)</a:t>
            </a:r>
          </a:p>
          <a:p>
            <a:endParaRPr lang="es-ES" b="1" u="sng" dirty="0" smtClean="0">
              <a:solidFill>
                <a:srgbClr val="FF0000"/>
              </a:solidFill>
            </a:endParaRPr>
          </a:p>
          <a:p>
            <a:endParaRPr lang="es-ES" b="1" u="sng" dirty="0" smtClean="0">
              <a:solidFill>
                <a:srgbClr val="FF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37</a:t>
            </a:fld>
            <a:endParaRPr lang="es-ES"/>
          </a:p>
        </p:txBody>
      </p:sp>
      <p:graphicFrame>
        <p:nvGraphicFramePr>
          <p:cNvPr id="6" name="5 Tabla"/>
          <p:cNvGraphicFramePr>
            <a:graphicFrameLocks noGrp="1"/>
          </p:cNvGraphicFramePr>
          <p:nvPr/>
        </p:nvGraphicFramePr>
        <p:xfrm>
          <a:off x="3779912" y="813399"/>
          <a:ext cx="5040558" cy="6044601"/>
        </p:xfrm>
        <a:graphic>
          <a:graphicData uri="http://schemas.openxmlformats.org/drawingml/2006/table">
            <a:tbl>
              <a:tblPr/>
              <a:tblGrid>
                <a:gridCol w="1727783"/>
                <a:gridCol w="1170895"/>
                <a:gridCol w="1070940"/>
                <a:gridCol w="1070940"/>
              </a:tblGrid>
              <a:tr h="182084">
                <a:tc>
                  <a:txBody>
                    <a:bodyPr/>
                    <a:lstStyle/>
                    <a:p>
                      <a:pPr algn="l" fontAlgn="b"/>
                      <a:r>
                        <a:rPr lang="es-ES" sz="1000" b="0" i="0" u="none" strike="noStrike" baseline="0" dirty="0">
                          <a:latin typeface="Arial"/>
                        </a:rPr>
                        <a:t> </a:t>
                      </a:r>
                    </a:p>
                  </a:txBody>
                  <a:tcPr marL="7056" marR="7056" marT="70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s-ES" sz="1000" b="0" i="0" u="none" strike="noStrike" baseline="0">
                          <a:latin typeface="Arial"/>
                        </a:rPr>
                        <a:t>TUNEL B-Norte </a:t>
                      </a:r>
                    </a:p>
                  </a:txBody>
                  <a:tcPr marL="7056" marR="7056" marT="70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1000" b="0" i="0" u="none" strike="noStrike" baseline="0">
                          <a:latin typeface="Arial"/>
                        </a:rPr>
                        <a:t>TUNEL B-Sur  </a:t>
                      </a:r>
                    </a:p>
                  </a:txBody>
                  <a:tcPr marL="7056" marR="7056" marT="70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1000" b="0" i="0" u="none" strike="noStrike" baseline="0">
                          <a:latin typeface="Arial"/>
                        </a:rPr>
                        <a:t>TOTAL </a:t>
                      </a:r>
                    </a:p>
                  </a:txBody>
                  <a:tcPr marL="7056" marR="7056" marT="70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084">
                <a:tc>
                  <a:txBody>
                    <a:bodyPr/>
                    <a:lstStyle/>
                    <a:p>
                      <a:pPr algn="l" fontAlgn="b"/>
                      <a:r>
                        <a:rPr lang="es-ES" sz="1000" b="0" i="0" u="none" strike="noStrike" baseline="0">
                          <a:latin typeface="Arial"/>
                        </a:rPr>
                        <a:t> </a:t>
                      </a:r>
                    </a:p>
                  </a:txBody>
                  <a:tcPr marL="7056" marR="7056" marT="7056"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000" b="0" i="0" u="none" strike="noStrike" baseline="0">
                        <a:latin typeface="Arial"/>
                      </a:endParaRPr>
                    </a:p>
                  </a:txBody>
                  <a:tcPr marL="7056" marR="7056" marT="7056"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ES" sz="1000" b="0" i="0" u="none" strike="noStrike" baseline="0">
                        <a:latin typeface="Arial"/>
                      </a:endParaRPr>
                    </a:p>
                  </a:txBody>
                  <a:tcPr marL="7056" marR="7056" marT="7056"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ES" sz="1000" b="0" i="0" u="none" strike="noStrike" baseline="0">
                        <a:latin typeface="Arial"/>
                      </a:endParaRPr>
                    </a:p>
                  </a:txBody>
                  <a:tcPr marL="7056" marR="7056" marT="7056"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084">
                <a:tc>
                  <a:txBody>
                    <a:bodyPr/>
                    <a:lstStyle/>
                    <a:p>
                      <a:pPr algn="l" fontAlgn="b"/>
                      <a:r>
                        <a:rPr lang="es-ES" sz="1000" b="0" i="0" u="none" strike="noStrike" baseline="0">
                          <a:latin typeface="Arial"/>
                        </a:rPr>
                        <a:t>U1 - 400 w. </a:t>
                      </a:r>
                    </a:p>
                  </a:txBody>
                  <a:tcPr marL="7056" marR="7056" marT="70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r" fontAlgn="b"/>
                      <a:r>
                        <a:rPr lang="es-ES" sz="1000" b="0" i="0" u="none" strike="noStrike" baseline="0">
                          <a:latin typeface="Arial"/>
                        </a:rPr>
                        <a:t>82</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56</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138</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084">
                <a:tc>
                  <a:txBody>
                    <a:bodyPr/>
                    <a:lstStyle/>
                    <a:p>
                      <a:pPr algn="l" fontAlgn="b"/>
                      <a:r>
                        <a:rPr lang="es-ES" sz="1000" b="0" i="0" u="none" strike="noStrike" baseline="0" dirty="0">
                          <a:latin typeface="Arial"/>
                        </a:rPr>
                        <a:t>U2 - 400 w. </a:t>
                      </a:r>
                    </a:p>
                  </a:txBody>
                  <a:tcPr marL="7056" marR="7056" marT="70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r" fontAlgn="b"/>
                      <a:r>
                        <a:rPr lang="es-ES" sz="1000" b="0" i="0" u="none" strike="noStrike" baseline="0">
                          <a:latin typeface="Arial"/>
                        </a:rPr>
                        <a:t>48</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16</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64</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084">
                <a:tc>
                  <a:txBody>
                    <a:bodyPr/>
                    <a:lstStyle/>
                    <a:p>
                      <a:pPr algn="l" fontAlgn="b"/>
                      <a:r>
                        <a:rPr lang="es-ES" sz="1000" b="0" i="0" u="none" strike="noStrike" baseline="0" dirty="0">
                          <a:latin typeface="Arial"/>
                        </a:rPr>
                        <a:t>T1 - 400 w. </a:t>
                      </a:r>
                    </a:p>
                  </a:txBody>
                  <a:tcPr marL="7056" marR="7056" marT="70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r" fontAlgn="b"/>
                      <a:r>
                        <a:rPr lang="es-ES" sz="1000" b="0" i="0" u="none" strike="noStrike" baseline="0">
                          <a:latin typeface="Arial"/>
                        </a:rPr>
                        <a:t>24</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baseline="0">
                          <a:latin typeface="Arial"/>
                        </a:rPr>
                        <a:t> </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24</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084">
                <a:tc>
                  <a:txBody>
                    <a:bodyPr/>
                    <a:lstStyle/>
                    <a:p>
                      <a:pPr algn="l" fontAlgn="b"/>
                      <a:r>
                        <a:rPr lang="es-ES" sz="1000" b="0" i="0" u="none" strike="noStrike" baseline="0">
                          <a:latin typeface="Arial"/>
                        </a:rPr>
                        <a:t>T1 - LED 108 w. </a:t>
                      </a:r>
                    </a:p>
                  </a:txBody>
                  <a:tcPr marL="7056" marR="7056" marT="70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b"/>
                      <a:r>
                        <a:rPr lang="es-ES" sz="1000" b="0" i="0" u="none" strike="noStrike" baseline="0">
                          <a:latin typeface="Arial"/>
                        </a:rPr>
                        <a:t> </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70</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70</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084">
                <a:tc>
                  <a:txBody>
                    <a:bodyPr/>
                    <a:lstStyle/>
                    <a:p>
                      <a:pPr algn="l" fontAlgn="b"/>
                      <a:r>
                        <a:rPr lang="es-ES" sz="1000" b="0" i="0" u="none" strike="noStrike" baseline="0">
                          <a:latin typeface="Arial"/>
                        </a:rPr>
                        <a:t>T2 - LED 108  w. </a:t>
                      </a:r>
                    </a:p>
                  </a:txBody>
                  <a:tcPr marL="7056" marR="7056" marT="70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b"/>
                      <a:r>
                        <a:rPr lang="es-ES" sz="1000" b="0" i="0" u="none" strike="noStrike" baseline="0">
                          <a:latin typeface="Arial"/>
                        </a:rPr>
                        <a:t>64</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22</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86</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084">
                <a:tc>
                  <a:txBody>
                    <a:bodyPr/>
                    <a:lstStyle/>
                    <a:p>
                      <a:pPr algn="l" fontAlgn="b"/>
                      <a:r>
                        <a:rPr lang="es-ES" sz="1000" b="0" i="0" u="none" strike="noStrike" baseline="0">
                          <a:latin typeface="Arial"/>
                        </a:rPr>
                        <a:t>T3 - LED 109 w. </a:t>
                      </a:r>
                    </a:p>
                  </a:txBody>
                  <a:tcPr marL="7056" marR="7056" marT="70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b"/>
                      <a:r>
                        <a:rPr lang="es-ES" sz="1000" b="0" i="0" u="none" strike="noStrike" baseline="0">
                          <a:latin typeface="Arial"/>
                        </a:rPr>
                        <a:t>8</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12</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20</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027">
                <a:tc>
                  <a:txBody>
                    <a:bodyPr/>
                    <a:lstStyle/>
                    <a:p>
                      <a:pPr algn="l" fontAlgn="b"/>
                      <a:r>
                        <a:rPr lang="es-ES" sz="1000" b="0" i="0" u="none" strike="noStrike" baseline="0">
                          <a:latin typeface="Arial"/>
                        </a:rPr>
                        <a:t>INTERIOR - LED 108 w. </a:t>
                      </a:r>
                    </a:p>
                  </a:txBody>
                  <a:tcPr marL="7056" marR="7056" marT="70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b"/>
                      <a:r>
                        <a:rPr lang="es-ES" sz="1000" b="0" i="0" u="none" strike="noStrike" baseline="0">
                          <a:latin typeface="Arial"/>
                        </a:rPr>
                        <a:t>84</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84</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168</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084">
                <a:tc>
                  <a:txBody>
                    <a:bodyPr/>
                    <a:lstStyle/>
                    <a:p>
                      <a:pPr algn="l" fontAlgn="b"/>
                      <a:r>
                        <a:rPr lang="es-ES" sz="1000" b="0" i="0" u="none" strike="noStrike" baseline="0">
                          <a:latin typeface="Arial"/>
                        </a:rPr>
                        <a:t> </a:t>
                      </a:r>
                    </a:p>
                  </a:txBody>
                  <a:tcPr marL="7056" marR="7056" marT="7056"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000" b="0" i="0" u="none" strike="noStrike" baseline="0">
                        <a:latin typeface="Arial"/>
                      </a:endParaRPr>
                    </a:p>
                  </a:txBody>
                  <a:tcPr marL="7056" marR="7056" marT="705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000" b="0" i="0" u="none" strike="noStrike" baseline="0">
                        <a:latin typeface="Arial"/>
                      </a:endParaRPr>
                    </a:p>
                  </a:txBody>
                  <a:tcPr marL="7056" marR="7056" marT="7056"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s-ES" sz="1000" b="0" i="0" u="none" strike="noStrike" baseline="0" dirty="0">
                          <a:latin typeface="Arial"/>
                        </a:rPr>
                        <a:t>570</a:t>
                      </a:r>
                    </a:p>
                  </a:txBody>
                  <a:tcPr marL="7056" marR="7056" marT="70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82084">
                <a:tc>
                  <a:txBody>
                    <a:bodyPr/>
                    <a:lstStyle/>
                    <a:p>
                      <a:pPr algn="l" fontAlgn="b"/>
                      <a:r>
                        <a:rPr lang="es-ES" sz="1000" b="0" i="0" u="none" strike="noStrike" baseline="0">
                          <a:latin typeface="Arial"/>
                        </a:rPr>
                        <a:t> </a:t>
                      </a:r>
                    </a:p>
                  </a:txBody>
                  <a:tcPr marL="7056" marR="7056" marT="705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s-ES" sz="1000" b="0" i="0" u="none" strike="noStrike" baseline="0">
                        <a:latin typeface="Arial"/>
                      </a:endParaRPr>
                    </a:p>
                  </a:txBody>
                  <a:tcPr marL="7056" marR="7056" marT="7056" marB="0" anchor="b">
                    <a:lnL>
                      <a:noFill/>
                    </a:lnL>
                    <a:lnR>
                      <a:noFill/>
                    </a:lnR>
                    <a:lnT>
                      <a:noFill/>
                    </a:lnT>
                    <a:lnB>
                      <a:noFill/>
                    </a:lnB>
                  </a:tcPr>
                </a:tc>
                <a:tc>
                  <a:txBody>
                    <a:bodyPr/>
                    <a:lstStyle/>
                    <a:p>
                      <a:pPr algn="l" fontAlgn="b"/>
                      <a:endParaRPr lang="es-ES" sz="1000" b="0" i="0" u="none" strike="noStrike" baseline="0">
                        <a:latin typeface="Arial"/>
                      </a:endParaRPr>
                    </a:p>
                  </a:txBody>
                  <a:tcPr marL="7056" marR="7056" marT="705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000" b="0" i="0" u="none" strike="noStrike" baseline="0">
                        <a:latin typeface="Arial"/>
                      </a:endParaRPr>
                    </a:p>
                  </a:txBody>
                  <a:tcPr marL="7056" marR="7056" marT="7056" marB="0" anchor="b">
                    <a:lnL>
                      <a:noFill/>
                    </a:lnL>
                    <a:lnR>
                      <a:noFill/>
                    </a:lnR>
                    <a:lnT w="12700" cap="flat" cmpd="sng" algn="ctr">
                      <a:solidFill>
                        <a:srgbClr val="000000"/>
                      </a:solidFill>
                      <a:prstDash val="solid"/>
                      <a:round/>
                      <a:headEnd type="none" w="med" len="med"/>
                      <a:tailEnd type="none" w="med" len="med"/>
                    </a:lnT>
                    <a:lnB>
                      <a:noFill/>
                    </a:lnB>
                  </a:tcPr>
                </a:tc>
              </a:tr>
              <a:tr h="194027">
                <a:tc>
                  <a:txBody>
                    <a:bodyPr/>
                    <a:lstStyle/>
                    <a:p>
                      <a:pPr algn="l" fontAlgn="b"/>
                      <a:r>
                        <a:rPr lang="es-ES" sz="1000" b="0" i="0" u="none" strike="noStrike" baseline="0">
                          <a:latin typeface="Arial"/>
                        </a:rPr>
                        <a:t> </a:t>
                      </a:r>
                    </a:p>
                  </a:txBody>
                  <a:tcPr marL="7056" marR="7056" marT="7056"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000" b="0" i="0" u="none" strike="noStrike" baseline="0">
                        <a:latin typeface="Arial"/>
                      </a:endParaRPr>
                    </a:p>
                  </a:txBody>
                  <a:tcPr marL="7056" marR="7056" marT="7056"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s-ES" sz="1000" b="0" i="0" u="none" strike="noStrike" baseline="0">
                          <a:latin typeface="Arial"/>
                        </a:rPr>
                        <a:t>POTENCIA (w)</a:t>
                      </a:r>
                    </a:p>
                  </a:txBody>
                  <a:tcPr marL="7056" marR="7056" marT="70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ES" sz="1000" b="0" i="0" u="none" strike="noStrike" baseline="0">
                        <a:latin typeface="Arial"/>
                      </a:endParaRPr>
                    </a:p>
                  </a:txBody>
                  <a:tcPr marL="7056" marR="7056" marT="7056" marB="0" anchor="b">
                    <a:lnL w="12700" cap="flat" cmpd="sng" algn="ctr">
                      <a:solidFill>
                        <a:srgbClr val="000000"/>
                      </a:solidFill>
                      <a:prstDash val="solid"/>
                      <a:round/>
                      <a:headEnd type="none" w="med" len="med"/>
                      <a:tailEnd type="none" w="med" len="med"/>
                    </a:lnL>
                    <a:lnR>
                      <a:noFill/>
                    </a:lnR>
                    <a:lnT>
                      <a:noFill/>
                    </a:lnT>
                    <a:lnB>
                      <a:noFill/>
                    </a:lnB>
                  </a:tcPr>
                </a:tc>
              </a:tr>
              <a:tr h="182084">
                <a:tc>
                  <a:txBody>
                    <a:bodyPr/>
                    <a:lstStyle/>
                    <a:p>
                      <a:pPr algn="l" fontAlgn="b"/>
                      <a:r>
                        <a:rPr lang="es-ES" sz="1000" b="0" i="0" u="none" strike="noStrike" baseline="0">
                          <a:latin typeface="Arial"/>
                        </a:rPr>
                        <a:t>PROYECTOR 400 W.</a:t>
                      </a:r>
                    </a:p>
                  </a:txBody>
                  <a:tcPr marL="7056" marR="7056" marT="70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r" fontAlgn="b"/>
                      <a:r>
                        <a:rPr lang="es-ES" sz="1000" b="0" i="0" u="none" strike="noStrike" baseline="0" dirty="0">
                          <a:latin typeface="Arial"/>
                        </a:rPr>
                        <a:t>226</a:t>
                      </a:r>
                    </a:p>
                  </a:txBody>
                  <a:tcPr marL="7056" marR="7056" marT="70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97406</a:t>
                      </a:r>
                    </a:p>
                  </a:txBody>
                  <a:tcPr marL="7056" marR="7056" marT="70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ES" sz="1000" b="0" i="0" u="none" strike="noStrike" baseline="0">
                        <a:latin typeface="Arial"/>
                      </a:endParaRPr>
                    </a:p>
                  </a:txBody>
                  <a:tcPr marL="7056" marR="7056" marT="7056" marB="0" anchor="b">
                    <a:lnL w="12700" cap="flat" cmpd="sng" algn="ctr">
                      <a:solidFill>
                        <a:srgbClr val="000000"/>
                      </a:solidFill>
                      <a:prstDash val="solid"/>
                      <a:round/>
                      <a:headEnd type="none" w="med" len="med"/>
                      <a:tailEnd type="none" w="med" len="med"/>
                    </a:lnL>
                    <a:lnR>
                      <a:noFill/>
                    </a:lnR>
                    <a:lnT>
                      <a:noFill/>
                    </a:lnT>
                    <a:lnB>
                      <a:noFill/>
                    </a:lnB>
                  </a:tcPr>
                </a:tc>
              </a:tr>
              <a:tr h="182084">
                <a:tc>
                  <a:txBody>
                    <a:bodyPr/>
                    <a:lstStyle/>
                    <a:p>
                      <a:pPr algn="l" fontAlgn="b"/>
                      <a:r>
                        <a:rPr lang="es-ES" sz="1000" b="0" i="0" u="none" strike="noStrike" baseline="0">
                          <a:latin typeface="Arial"/>
                        </a:rPr>
                        <a:t>LED -108 W. </a:t>
                      </a:r>
                    </a:p>
                  </a:txBody>
                  <a:tcPr marL="7056" marR="7056" marT="70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b"/>
                      <a:r>
                        <a:rPr lang="es-ES" sz="1000" b="0" i="0" u="none" strike="noStrike" baseline="0">
                          <a:latin typeface="Arial"/>
                        </a:rPr>
                        <a:t>344</a:t>
                      </a:r>
                    </a:p>
                  </a:txBody>
                  <a:tcPr marL="7056" marR="7056" marT="70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37152</a:t>
                      </a:r>
                    </a:p>
                  </a:txBody>
                  <a:tcPr marL="7056" marR="7056" marT="70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ES" sz="1000" b="0" i="0" u="none" strike="noStrike" baseline="0">
                        <a:latin typeface="Arial"/>
                      </a:endParaRPr>
                    </a:p>
                  </a:txBody>
                  <a:tcPr marL="7056" marR="7056" marT="7056" marB="0" anchor="b">
                    <a:lnL w="12700" cap="flat" cmpd="sng" algn="ctr">
                      <a:solidFill>
                        <a:srgbClr val="000000"/>
                      </a:solidFill>
                      <a:prstDash val="solid"/>
                      <a:round/>
                      <a:headEnd type="none" w="med" len="med"/>
                      <a:tailEnd type="none" w="med" len="med"/>
                    </a:lnL>
                    <a:lnR>
                      <a:noFill/>
                    </a:lnR>
                    <a:lnT>
                      <a:noFill/>
                    </a:lnT>
                    <a:lnB>
                      <a:noFill/>
                    </a:lnB>
                  </a:tcPr>
                </a:tc>
              </a:tr>
              <a:tr h="182084">
                <a:tc>
                  <a:txBody>
                    <a:bodyPr/>
                    <a:lstStyle/>
                    <a:p>
                      <a:pPr algn="l" fontAlgn="b"/>
                      <a:r>
                        <a:rPr lang="es-ES" sz="1000" b="0" i="0" u="none" strike="noStrike" baseline="0">
                          <a:latin typeface="Arial"/>
                        </a:rPr>
                        <a:t>SUMA </a:t>
                      </a:r>
                    </a:p>
                  </a:txBody>
                  <a:tcPr marL="7056" marR="7056" marT="70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570</a:t>
                      </a:r>
                    </a:p>
                  </a:txBody>
                  <a:tcPr marL="7056" marR="7056" marT="70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dirty="0">
                          <a:latin typeface="Arial"/>
                        </a:rPr>
                        <a:t>134558</a:t>
                      </a:r>
                    </a:p>
                  </a:txBody>
                  <a:tcPr marL="7056" marR="7056" marT="70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s-ES" sz="1000" b="0" i="0" u="none" strike="noStrike" baseline="0" dirty="0">
                        <a:latin typeface="Arial"/>
                      </a:endParaRPr>
                    </a:p>
                  </a:txBody>
                  <a:tcPr marL="7056" marR="7056" marT="7056" marB="0" anchor="b">
                    <a:lnL w="12700" cap="flat" cmpd="sng" algn="ctr">
                      <a:solidFill>
                        <a:srgbClr val="000000"/>
                      </a:solidFill>
                      <a:prstDash val="solid"/>
                      <a:round/>
                      <a:headEnd type="none" w="med" len="med"/>
                      <a:tailEnd type="none" w="med" len="med"/>
                    </a:lnL>
                    <a:lnR>
                      <a:noFill/>
                    </a:lnR>
                    <a:lnT>
                      <a:noFill/>
                    </a:lnT>
                    <a:lnB>
                      <a:noFill/>
                    </a:lnB>
                  </a:tcPr>
                </a:tc>
              </a:tr>
              <a:tr h="182084">
                <a:tc>
                  <a:txBody>
                    <a:bodyPr/>
                    <a:lstStyle/>
                    <a:p>
                      <a:pPr algn="l" fontAlgn="b"/>
                      <a:r>
                        <a:rPr lang="es-ES" sz="1000" b="0" i="0" u="none" strike="noStrike" baseline="0">
                          <a:latin typeface="Arial"/>
                        </a:rPr>
                        <a:t> </a:t>
                      </a:r>
                    </a:p>
                  </a:txBody>
                  <a:tcPr marL="7056" marR="7056" marT="7056"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1000" b="0" i="0" u="none" strike="noStrike" baseline="0" dirty="0">
                          <a:latin typeface="Arial"/>
                        </a:rPr>
                        <a:t> </a:t>
                      </a:r>
                    </a:p>
                  </a:txBody>
                  <a:tcPr marL="7056" marR="7056" marT="705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1000" b="0" i="0" u="none" strike="noStrike" baseline="0">
                          <a:latin typeface="Arial"/>
                        </a:rPr>
                        <a:t> </a:t>
                      </a:r>
                    </a:p>
                  </a:txBody>
                  <a:tcPr marL="7056" marR="7056" marT="705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1000" b="0" i="0" u="none" strike="noStrike" baseline="0">
                          <a:latin typeface="Arial"/>
                        </a:rPr>
                        <a:t> </a:t>
                      </a:r>
                    </a:p>
                  </a:txBody>
                  <a:tcPr marL="7056" marR="7056" marT="7056" marB="0" anchor="b">
                    <a:lnL>
                      <a:noFill/>
                    </a:lnL>
                    <a:lnR>
                      <a:noFill/>
                    </a:lnR>
                    <a:lnT>
                      <a:noFill/>
                    </a:lnT>
                    <a:lnB w="12700" cap="flat" cmpd="sng" algn="ctr">
                      <a:solidFill>
                        <a:srgbClr val="000000"/>
                      </a:solidFill>
                      <a:prstDash val="solid"/>
                      <a:round/>
                      <a:headEnd type="none" w="med" len="med"/>
                      <a:tailEnd type="none" w="med" len="med"/>
                    </a:lnB>
                  </a:tcPr>
                </a:tc>
              </a:tr>
              <a:tr h="182084">
                <a:tc>
                  <a:txBody>
                    <a:bodyPr/>
                    <a:lstStyle/>
                    <a:p>
                      <a:pPr algn="l" fontAlgn="b"/>
                      <a:r>
                        <a:rPr lang="es-ES" sz="1000" b="0" i="0" u="none" strike="noStrike" baseline="0">
                          <a:latin typeface="Arial"/>
                        </a:rPr>
                        <a:t> </a:t>
                      </a:r>
                    </a:p>
                  </a:txBody>
                  <a:tcPr marL="7056" marR="7056" marT="7056"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s-ES" sz="1000" b="0" i="0" u="none" strike="noStrike" baseline="0">
                          <a:latin typeface="Arial"/>
                        </a:rPr>
                        <a:t> </a:t>
                      </a:r>
                    </a:p>
                  </a:txBody>
                  <a:tcPr marL="7056" marR="7056" marT="705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s-ES" sz="1000" b="0" i="0" u="none" strike="noStrike" baseline="0">
                          <a:latin typeface="Arial"/>
                        </a:rPr>
                        <a:t> </a:t>
                      </a:r>
                    </a:p>
                  </a:txBody>
                  <a:tcPr marL="7056" marR="7056" marT="705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s-ES" sz="1000" b="0" i="0" u="none" strike="noStrike" baseline="0">
                          <a:latin typeface="Arial"/>
                        </a:rPr>
                        <a:t> </a:t>
                      </a:r>
                    </a:p>
                  </a:txBody>
                  <a:tcPr marL="7056" marR="7056" marT="7056" marB="0" anchor="b">
                    <a:lnL>
                      <a:noFill/>
                    </a:lnL>
                    <a:lnR>
                      <a:noFill/>
                    </a:lnR>
                    <a:lnT w="12700" cap="flat" cmpd="sng" algn="ctr">
                      <a:solidFill>
                        <a:srgbClr val="000000"/>
                      </a:solidFill>
                      <a:prstDash val="solid"/>
                      <a:round/>
                      <a:headEnd type="none" w="med" len="med"/>
                      <a:tailEnd type="none" w="med" len="med"/>
                    </a:lnT>
                    <a:lnB>
                      <a:noFill/>
                    </a:lnB>
                  </a:tcPr>
                </a:tc>
              </a:tr>
              <a:tr h="182084">
                <a:tc>
                  <a:txBody>
                    <a:bodyPr/>
                    <a:lstStyle/>
                    <a:p>
                      <a:pPr algn="l" fontAlgn="b"/>
                      <a:r>
                        <a:rPr lang="es-ES" sz="1000" b="0" i="0" u="none" strike="noStrike" baseline="0">
                          <a:latin typeface="Arial"/>
                        </a:rPr>
                        <a:t>TUNEL ACTUAL </a:t>
                      </a:r>
                    </a:p>
                  </a:txBody>
                  <a:tcPr marL="7056" marR="7056" marT="705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s-ES" sz="1000" b="0" i="0" u="none" strike="noStrike" baseline="0">
                        <a:latin typeface="Arial"/>
                      </a:endParaRPr>
                    </a:p>
                  </a:txBody>
                  <a:tcPr marL="7056" marR="7056" marT="7056" marB="0" anchor="b">
                    <a:lnL>
                      <a:noFill/>
                    </a:lnL>
                    <a:lnR>
                      <a:noFill/>
                    </a:lnR>
                    <a:lnT>
                      <a:noFill/>
                    </a:lnT>
                    <a:lnB>
                      <a:noFill/>
                    </a:lnB>
                  </a:tcPr>
                </a:tc>
                <a:tc>
                  <a:txBody>
                    <a:bodyPr/>
                    <a:lstStyle/>
                    <a:p>
                      <a:pPr algn="l" fontAlgn="b"/>
                      <a:endParaRPr lang="es-ES" sz="1000" b="0" i="0" u="none" strike="noStrike" baseline="0">
                        <a:latin typeface="Arial"/>
                      </a:endParaRPr>
                    </a:p>
                  </a:txBody>
                  <a:tcPr marL="7056" marR="7056" marT="7056" marB="0" anchor="b">
                    <a:lnL>
                      <a:noFill/>
                    </a:lnL>
                    <a:lnR>
                      <a:noFill/>
                    </a:lnR>
                    <a:lnT>
                      <a:noFill/>
                    </a:lnT>
                    <a:lnB>
                      <a:noFill/>
                    </a:lnB>
                  </a:tcPr>
                </a:tc>
                <a:tc>
                  <a:txBody>
                    <a:bodyPr/>
                    <a:lstStyle/>
                    <a:p>
                      <a:pPr algn="l" fontAlgn="b"/>
                      <a:endParaRPr lang="es-ES" sz="1000" b="0" i="0" u="none" strike="noStrike" baseline="0">
                        <a:latin typeface="Arial"/>
                      </a:endParaRPr>
                    </a:p>
                  </a:txBody>
                  <a:tcPr marL="7056" marR="7056" marT="7056" marB="0" anchor="b">
                    <a:lnL>
                      <a:noFill/>
                    </a:lnL>
                    <a:lnR>
                      <a:noFill/>
                    </a:lnR>
                    <a:lnT>
                      <a:noFill/>
                    </a:lnT>
                    <a:lnB>
                      <a:noFill/>
                    </a:lnB>
                  </a:tcPr>
                </a:tc>
              </a:tr>
              <a:tr h="182084">
                <a:tc>
                  <a:txBody>
                    <a:bodyPr/>
                    <a:lstStyle/>
                    <a:p>
                      <a:pPr algn="l" fontAlgn="b"/>
                      <a:r>
                        <a:rPr lang="es-ES" sz="1000" b="0" i="0" u="none" strike="noStrike" baseline="0">
                          <a:latin typeface="Arial"/>
                        </a:rPr>
                        <a:t> </a:t>
                      </a:r>
                    </a:p>
                  </a:txBody>
                  <a:tcPr marL="7056" marR="7056" marT="705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s-ES" sz="1000" b="0" i="0" u="none" strike="noStrike" baseline="0">
                        <a:latin typeface="Arial"/>
                      </a:endParaRPr>
                    </a:p>
                  </a:txBody>
                  <a:tcPr marL="7056" marR="7056" marT="705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000" b="0" i="0" u="none" strike="noStrike" baseline="0">
                        <a:latin typeface="Arial"/>
                      </a:endParaRPr>
                    </a:p>
                  </a:txBody>
                  <a:tcPr marL="7056" marR="7056" marT="705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000" b="0" i="0" u="none" strike="noStrike" baseline="0">
                        <a:latin typeface="Arial"/>
                      </a:endParaRPr>
                    </a:p>
                  </a:txBody>
                  <a:tcPr marL="7056" marR="7056" marT="7056" marB="0" anchor="b">
                    <a:lnL>
                      <a:noFill/>
                    </a:lnL>
                    <a:lnR>
                      <a:noFill/>
                    </a:lnR>
                    <a:lnT>
                      <a:noFill/>
                    </a:lnT>
                    <a:lnB w="12700" cap="flat" cmpd="sng" algn="ctr">
                      <a:solidFill>
                        <a:srgbClr val="000000"/>
                      </a:solidFill>
                      <a:prstDash val="solid"/>
                      <a:round/>
                      <a:headEnd type="none" w="med" len="med"/>
                      <a:tailEnd type="none" w="med" len="med"/>
                    </a:lnB>
                  </a:tcPr>
                </a:tc>
              </a:tr>
              <a:tr h="182084">
                <a:tc>
                  <a:txBody>
                    <a:bodyPr/>
                    <a:lstStyle/>
                    <a:p>
                      <a:pPr algn="l" fontAlgn="b"/>
                      <a:r>
                        <a:rPr lang="es-ES" sz="1000" b="0" i="0" u="none" strike="noStrike" baseline="0">
                          <a:latin typeface="Arial"/>
                        </a:rPr>
                        <a:t> </a:t>
                      </a:r>
                    </a:p>
                  </a:txBody>
                  <a:tcPr marL="7056" marR="7056" marT="70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s-ES" sz="1000" b="0" i="0" u="none" strike="noStrike" baseline="0">
                          <a:latin typeface="Arial"/>
                        </a:rPr>
                        <a:t>TUNEL B-Norte </a:t>
                      </a:r>
                    </a:p>
                  </a:txBody>
                  <a:tcPr marL="7056" marR="7056" marT="70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1000" b="0" i="0" u="none" strike="noStrike" baseline="0">
                          <a:latin typeface="Arial"/>
                        </a:rPr>
                        <a:t>TUNEL B-Sur  </a:t>
                      </a:r>
                    </a:p>
                  </a:txBody>
                  <a:tcPr marL="7056" marR="7056" marT="70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1000" b="0" i="0" u="none" strike="noStrike" baseline="0">
                          <a:latin typeface="Arial"/>
                        </a:rPr>
                        <a:t>TOTAL </a:t>
                      </a:r>
                    </a:p>
                  </a:txBody>
                  <a:tcPr marL="7056" marR="7056" marT="70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084">
                <a:tc>
                  <a:txBody>
                    <a:bodyPr/>
                    <a:lstStyle/>
                    <a:p>
                      <a:pPr algn="l" fontAlgn="b"/>
                      <a:r>
                        <a:rPr lang="es-ES" sz="1000" b="0" i="0" u="none" strike="noStrike" baseline="0">
                          <a:latin typeface="Arial"/>
                        </a:rPr>
                        <a:t> </a:t>
                      </a:r>
                    </a:p>
                  </a:txBody>
                  <a:tcPr marL="7056" marR="7056" marT="7056"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000" b="0" i="0" u="none" strike="noStrike" baseline="0">
                        <a:latin typeface="Arial"/>
                      </a:endParaRPr>
                    </a:p>
                  </a:txBody>
                  <a:tcPr marL="7056" marR="7056" marT="7056"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ES" sz="1000" b="0" i="0" u="none" strike="noStrike" baseline="0">
                        <a:latin typeface="Arial"/>
                      </a:endParaRPr>
                    </a:p>
                  </a:txBody>
                  <a:tcPr marL="7056" marR="7056" marT="7056"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ES" sz="1000" b="0" i="0" u="none" strike="noStrike" baseline="0">
                        <a:latin typeface="Arial"/>
                      </a:endParaRPr>
                    </a:p>
                  </a:txBody>
                  <a:tcPr marL="7056" marR="7056" marT="7056"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084">
                <a:tc>
                  <a:txBody>
                    <a:bodyPr/>
                    <a:lstStyle/>
                    <a:p>
                      <a:pPr algn="l" fontAlgn="b"/>
                      <a:r>
                        <a:rPr lang="es-ES" sz="1000" b="0" i="0" u="none" strike="noStrike" baseline="0">
                          <a:latin typeface="Arial"/>
                        </a:rPr>
                        <a:t>U1+U2+T1 - 400 w. </a:t>
                      </a:r>
                    </a:p>
                  </a:txBody>
                  <a:tcPr marL="7056" marR="7056" marT="70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r" fontAlgn="b"/>
                      <a:r>
                        <a:rPr lang="es-ES" sz="1000" b="0" i="0" u="none" strike="noStrike" baseline="0">
                          <a:latin typeface="Arial"/>
                        </a:rPr>
                        <a:t>123</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116</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239</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084">
                <a:tc>
                  <a:txBody>
                    <a:bodyPr/>
                    <a:lstStyle/>
                    <a:p>
                      <a:pPr algn="l" fontAlgn="b"/>
                      <a:r>
                        <a:rPr lang="es-ES" sz="1000" b="0" i="0" u="none" strike="noStrike" baseline="0">
                          <a:latin typeface="Arial"/>
                        </a:rPr>
                        <a:t>U+T1+T2+T3 - 250 w. </a:t>
                      </a:r>
                    </a:p>
                  </a:txBody>
                  <a:tcPr marL="7056" marR="7056" marT="70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r" fontAlgn="b"/>
                      <a:r>
                        <a:rPr lang="es-ES" sz="1000" b="0" i="0" u="none" strike="noStrike" baseline="0">
                          <a:latin typeface="Arial"/>
                        </a:rPr>
                        <a:t>26</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30</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56</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084">
                <a:tc>
                  <a:txBody>
                    <a:bodyPr/>
                    <a:lstStyle/>
                    <a:p>
                      <a:pPr algn="l" fontAlgn="b"/>
                      <a:r>
                        <a:rPr lang="es-ES" sz="1000" b="0" i="0" u="none" strike="noStrike" baseline="0">
                          <a:latin typeface="Arial"/>
                        </a:rPr>
                        <a:t>U+T1+T2+T3 - 150 w. </a:t>
                      </a:r>
                    </a:p>
                  </a:txBody>
                  <a:tcPr marL="7056" marR="7056" marT="70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r" fontAlgn="b"/>
                      <a:r>
                        <a:rPr lang="es-ES" sz="1000" b="0" i="0" u="none" strike="noStrike" baseline="0">
                          <a:latin typeface="Arial"/>
                        </a:rPr>
                        <a:t>12</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13</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25</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084">
                <a:tc>
                  <a:txBody>
                    <a:bodyPr/>
                    <a:lstStyle/>
                    <a:p>
                      <a:pPr algn="l" fontAlgn="b"/>
                      <a:r>
                        <a:rPr lang="es-ES" sz="1000" b="0" i="0" u="none" strike="noStrike" baseline="0">
                          <a:latin typeface="Arial"/>
                        </a:rPr>
                        <a:t>INTERIOR  - 150 w. </a:t>
                      </a:r>
                    </a:p>
                  </a:txBody>
                  <a:tcPr marL="7056" marR="7056" marT="70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r" fontAlgn="b"/>
                      <a:r>
                        <a:rPr lang="es-ES" sz="1000" b="0" i="0" u="none" strike="noStrike" baseline="0">
                          <a:latin typeface="Arial"/>
                        </a:rPr>
                        <a:t>86</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85</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171</a:t>
                      </a:r>
                    </a:p>
                  </a:txBody>
                  <a:tcPr marL="7056" marR="7056" marT="70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084">
                <a:tc>
                  <a:txBody>
                    <a:bodyPr/>
                    <a:lstStyle/>
                    <a:p>
                      <a:pPr algn="l" fontAlgn="b"/>
                      <a:r>
                        <a:rPr lang="es-ES" sz="1000" b="0" i="0" u="none" strike="noStrike" baseline="0">
                          <a:latin typeface="Arial"/>
                        </a:rPr>
                        <a:t> </a:t>
                      </a:r>
                    </a:p>
                  </a:txBody>
                  <a:tcPr marL="7056" marR="7056" marT="7056"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000" b="0" i="0" u="none" strike="noStrike" baseline="0">
                        <a:latin typeface="Arial"/>
                      </a:endParaRPr>
                    </a:p>
                  </a:txBody>
                  <a:tcPr marL="7056" marR="7056" marT="705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1000" b="0" i="0" u="none" strike="noStrike" baseline="0">
                        <a:latin typeface="Arial"/>
                      </a:endParaRPr>
                    </a:p>
                  </a:txBody>
                  <a:tcPr marL="7056" marR="7056" marT="7056"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s-ES" sz="1000" b="0" i="0" u="none" strike="noStrike" baseline="0" dirty="0">
                          <a:latin typeface="Arial"/>
                        </a:rPr>
                        <a:t>491</a:t>
                      </a:r>
                    </a:p>
                  </a:txBody>
                  <a:tcPr marL="7056" marR="7056" marT="70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82084">
                <a:tc>
                  <a:txBody>
                    <a:bodyPr/>
                    <a:lstStyle/>
                    <a:p>
                      <a:pPr algn="l" fontAlgn="b"/>
                      <a:r>
                        <a:rPr lang="es-ES" sz="1000" b="0" i="0" u="none" strike="noStrike" baseline="0">
                          <a:latin typeface="Arial"/>
                        </a:rPr>
                        <a:t> </a:t>
                      </a:r>
                    </a:p>
                  </a:txBody>
                  <a:tcPr marL="7056" marR="7056" marT="705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s-ES" sz="1000" b="0" i="0" u="none" strike="noStrike" baseline="0">
                        <a:latin typeface="Arial"/>
                      </a:endParaRPr>
                    </a:p>
                  </a:txBody>
                  <a:tcPr marL="7056" marR="7056" marT="7056" marB="0" anchor="b">
                    <a:lnL>
                      <a:noFill/>
                    </a:lnL>
                    <a:lnR>
                      <a:noFill/>
                    </a:lnR>
                    <a:lnT>
                      <a:noFill/>
                    </a:lnT>
                    <a:lnB>
                      <a:noFill/>
                    </a:lnB>
                  </a:tcPr>
                </a:tc>
                <a:tc>
                  <a:txBody>
                    <a:bodyPr/>
                    <a:lstStyle/>
                    <a:p>
                      <a:pPr algn="l" fontAlgn="b"/>
                      <a:endParaRPr lang="es-ES" sz="1000" b="0" i="0" u="none" strike="noStrike" baseline="0">
                        <a:latin typeface="Arial"/>
                      </a:endParaRPr>
                    </a:p>
                  </a:txBody>
                  <a:tcPr marL="7056" marR="7056" marT="705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000" b="0" i="0" u="none" strike="noStrike" baseline="0">
                        <a:latin typeface="Arial"/>
                      </a:endParaRPr>
                    </a:p>
                  </a:txBody>
                  <a:tcPr marL="7056" marR="7056" marT="7056" marB="0" anchor="b">
                    <a:lnL>
                      <a:noFill/>
                    </a:lnL>
                    <a:lnR>
                      <a:noFill/>
                    </a:lnR>
                    <a:lnT w="12700" cap="flat" cmpd="sng" algn="ctr">
                      <a:solidFill>
                        <a:srgbClr val="000000"/>
                      </a:solidFill>
                      <a:prstDash val="solid"/>
                      <a:round/>
                      <a:headEnd type="none" w="med" len="med"/>
                      <a:tailEnd type="none" w="med" len="med"/>
                    </a:lnT>
                    <a:lnB>
                      <a:noFill/>
                    </a:lnB>
                  </a:tcPr>
                </a:tc>
              </a:tr>
              <a:tr h="194027">
                <a:tc>
                  <a:txBody>
                    <a:bodyPr/>
                    <a:lstStyle/>
                    <a:p>
                      <a:pPr algn="l" fontAlgn="b"/>
                      <a:r>
                        <a:rPr lang="es-ES" sz="1000" b="0" i="0" u="none" strike="noStrike" baseline="0">
                          <a:latin typeface="Arial"/>
                        </a:rPr>
                        <a:t> </a:t>
                      </a:r>
                    </a:p>
                  </a:txBody>
                  <a:tcPr marL="7056" marR="7056" marT="7056"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000" b="0" i="0" u="none" strike="noStrike" baseline="0">
                        <a:latin typeface="Arial"/>
                      </a:endParaRPr>
                    </a:p>
                  </a:txBody>
                  <a:tcPr marL="7056" marR="7056" marT="7056"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baseline="0">
                          <a:latin typeface="Arial"/>
                        </a:rPr>
                        <a:t>POTENCIA (w)</a:t>
                      </a:r>
                    </a:p>
                  </a:txBody>
                  <a:tcPr marL="7056" marR="7056" marT="70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ES" sz="1000" b="0" i="0" u="none" strike="noStrike" baseline="0">
                        <a:latin typeface="Arial"/>
                      </a:endParaRPr>
                    </a:p>
                  </a:txBody>
                  <a:tcPr marL="7056" marR="7056" marT="7056" marB="0" anchor="b">
                    <a:lnL w="12700" cap="flat" cmpd="sng" algn="ctr">
                      <a:solidFill>
                        <a:srgbClr val="000000"/>
                      </a:solidFill>
                      <a:prstDash val="solid"/>
                      <a:round/>
                      <a:headEnd type="none" w="med" len="med"/>
                      <a:tailEnd type="none" w="med" len="med"/>
                    </a:lnL>
                    <a:lnR>
                      <a:noFill/>
                    </a:lnR>
                    <a:lnT>
                      <a:noFill/>
                    </a:lnT>
                    <a:lnB>
                      <a:noFill/>
                    </a:lnB>
                  </a:tcPr>
                </a:tc>
              </a:tr>
              <a:tr h="182084">
                <a:tc>
                  <a:txBody>
                    <a:bodyPr/>
                    <a:lstStyle/>
                    <a:p>
                      <a:pPr algn="l" fontAlgn="b"/>
                      <a:r>
                        <a:rPr lang="es-ES" sz="1000" b="0" i="0" u="none" strike="noStrike" baseline="0">
                          <a:latin typeface="Arial"/>
                        </a:rPr>
                        <a:t>U1+U2+T1 - 400 w. </a:t>
                      </a:r>
                    </a:p>
                  </a:txBody>
                  <a:tcPr marL="7056" marR="7056" marT="70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r" fontAlgn="b"/>
                      <a:r>
                        <a:rPr lang="es-ES" sz="1000" b="0" i="0" u="none" strike="noStrike" baseline="0">
                          <a:latin typeface="Arial"/>
                        </a:rPr>
                        <a:t>239</a:t>
                      </a:r>
                    </a:p>
                  </a:txBody>
                  <a:tcPr marL="7056" marR="7056" marT="70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103009</a:t>
                      </a:r>
                    </a:p>
                  </a:txBody>
                  <a:tcPr marL="7056" marR="7056" marT="70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ES" sz="1000" b="0" i="0" u="none" strike="noStrike" baseline="0">
                        <a:latin typeface="Arial"/>
                      </a:endParaRPr>
                    </a:p>
                  </a:txBody>
                  <a:tcPr marL="7056" marR="7056" marT="7056" marB="0" anchor="b">
                    <a:lnL w="12700" cap="flat" cmpd="sng" algn="ctr">
                      <a:solidFill>
                        <a:srgbClr val="000000"/>
                      </a:solidFill>
                      <a:prstDash val="solid"/>
                      <a:round/>
                      <a:headEnd type="none" w="med" len="med"/>
                      <a:tailEnd type="none" w="med" len="med"/>
                    </a:lnL>
                    <a:lnR>
                      <a:noFill/>
                    </a:lnR>
                    <a:lnT>
                      <a:noFill/>
                    </a:lnT>
                    <a:lnB>
                      <a:noFill/>
                    </a:lnB>
                  </a:tcPr>
                </a:tc>
              </a:tr>
              <a:tr h="182084">
                <a:tc>
                  <a:txBody>
                    <a:bodyPr/>
                    <a:lstStyle/>
                    <a:p>
                      <a:pPr algn="l" fontAlgn="b"/>
                      <a:r>
                        <a:rPr lang="es-ES" sz="1000" b="0" i="0" u="none" strike="noStrike" baseline="0">
                          <a:latin typeface="Arial"/>
                        </a:rPr>
                        <a:t>U+T1+T2+T3 - 250 w. </a:t>
                      </a:r>
                    </a:p>
                  </a:txBody>
                  <a:tcPr marL="7056" marR="7056" marT="70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r" fontAlgn="b"/>
                      <a:r>
                        <a:rPr lang="es-ES" sz="1000" b="0" i="0" u="none" strike="noStrike" baseline="0">
                          <a:latin typeface="Arial"/>
                        </a:rPr>
                        <a:t>56</a:t>
                      </a:r>
                    </a:p>
                  </a:txBody>
                  <a:tcPr marL="7056" marR="7056" marT="70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15188</a:t>
                      </a:r>
                    </a:p>
                  </a:txBody>
                  <a:tcPr marL="7056" marR="7056" marT="70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ES" sz="1000" b="0" i="0" u="none" strike="noStrike" baseline="0">
                        <a:latin typeface="Arial"/>
                      </a:endParaRPr>
                    </a:p>
                  </a:txBody>
                  <a:tcPr marL="7056" marR="7056" marT="7056" marB="0" anchor="b">
                    <a:lnL w="12700" cap="flat" cmpd="sng" algn="ctr">
                      <a:solidFill>
                        <a:srgbClr val="000000"/>
                      </a:solidFill>
                      <a:prstDash val="solid"/>
                      <a:round/>
                      <a:headEnd type="none" w="med" len="med"/>
                      <a:tailEnd type="none" w="med" len="med"/>
                    </a:lnL>
                    <a:lnR>
                      <a:noFill/>
                    </a:lnR>
                    <a:lnT>
                      <a:noFill/>
                    </a:lnT>
                    <a:lnB>
                      <a:noFill/>
                    </a:lnB>
                  </a:tcPr>
                </a:tc>
              </a:tr>
              <a:tr h="182084">
                <a:tc>
                  <a:txBody>
                    <a:bodyPr/>
                    <a:lstStyle/>
                    <a:p>
                      <a:pPr algn="l" fontAlgn="b"/>
                      <a:r>
                        <a:rPr lang="es-ES" sz="1000" b="0" i="0" u="none" strike="noStrike" baseline="0">
                          <a:latin typeface="Arial"/>
                        </a:rPr>
                        <a:t>U+T1+T2+T3 - 150 w. </a:t>
                      </a:r>
                    </a:p>
                  </a:txBody>
                  <a:tcPr marL="7056" marR="7056" marT="70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r" fontAlgn="b"/>
                      <a:r>
                        <a:rPr lang="es-ES" sz="1000" b="0" i="0" u="none" strike="noStrike" baseline="0">
                          <a:latin typeface="Arial"/>
                        </a:rPr>
                        <a:t>25</a:t>
                      </a:r>
                    </a:p>
                  </a:txBody>
                  <a:tcPr marL="7056" marR="7056" marT="70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4250</a:t>
                      </a:r>
                    </a:p>
                  </a:txBody>
                  <a:tcPr marL="7056" marR="7056" marT="70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ES" sz="1000" b="0" i="0" u="none" strike="noStrike" baseline="0">
                        <a:latin typeface="Arial"/>
                      </a:endParaRPr>
                    </a:p>
                  </a:txBody>
                  <a:tcPr marL="7056" marR="7056" marT="7056" marB="0" anchor="b">
                    <a:lnL w="12700" cap="flat" cmpd="sng" algn="ctr">
                      <a:solidFill>
                        <a:srgbClr val="000000"/>
                      </a:solidFill>
                      <a:prstDash val="solid"/>
                      <a:round/>
                      <a:headEnd type="none" w="med" len="med"/>
                      <a:tailEnd type="none" w="med" len="med"/>
                    </a:lnL>
                    <a:lnR>
                      <a:noFill/>
                    </a:lnR>
                    <a:lnT>
                      <a:noFill/>
                    </a:lnT>
                    <a:lnB>
                      <a:noFill/>
                    </a:lnB>
                  </a:tcPr>
                </a:tc>
              </a:tr>
              <a:tr h="182084">
                <a:tc>
                  <a:txBody>
                    <a:bodyPr/>
                    <a:lstStyle/>
                    <a:p>
                      <a:pPr algn="l" fontAlgn="b"/>
                      <a:r>
                        <a:rPr lang="es-ES" sz="1000" b="0" i="0" u="none" strike="noStrike" baseline="0">
                          <a:latin typeface="Arial"/>
                        </a:rPr>
                        <a:t>INTERIOR  - 150 w. </a:t>
                      </a:r>
                    </a:p>
                  </a:txBody>
                  <a:tcPr marL="7056" marR="7056" marT="70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r" fontAlgn="b"/>
                      <a:r>
                        <a:rPr lang="es-ES" sz="1000" b="0" i="0" u="none" strike="noStrike" baseline="0">
                          <a:latin typeface="Arial"/>
                        </a:rPr>
                        <a:t>171</a:t>
                      </a:r>
                    </a:p>
                  </a:txBody>
                  <a:tcPr marL="7056" marR="7056" marT="70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29070</a:t>
                      </a:r>
                    </a:p>
                  </a:txBody>
                  <a:tcPr marL="7056" marR="7056" marT="70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ES" sz="1000" b="0" i="0" u="none" strike="noStrike" baseline="0">
                        <a:latin typeface="Arial"/>
                      </a:endParaRPr>
                    </a:p>
                  </a:txBody>
                  <a:tcPr marL="7056" marR="7056" marT="7056" marB="0" anchor="b">
                    <a:lnL w="12700" cap="flat" cmpd="sng" algn="ctr">
                      <a:solidFill>
                        <a:srgbClr val="000000"/>
                      </a:solidFill>
                      <a:prstDash val="solid"/>
                      <a:round/>
                      <a:headEnd type="none" w="med" len="med"/>
                      <a:tailEnd type="none" w="med" len="med"/>
                    </a:lnL>
                    <a:lnR>
                      <a:noFill/>
                    </a:lnR>
                    <a:lnT>
                      <a:noFill/>
                    </a:lnT>
                    <a:lnB>
                      <a:noFill/>
                    </a:lnB>
                  </a:tcPr>
                </a:tc>
              </a:tr>
              <a:tr h="182084">
                <a:tc>
                  <a:txBody>
                    <a:bodyPr/>
                    <a:lstStyle/>
                    <a:p>
                      <a:pPr algn="l" fontAlgn="b"/>
                      <a:r>
                        <a:rPr lang="es-ES" sz="1000" b="0" i="0" u="none" strike="noStrike" baseline="0">
                          <a:latin typeface="Arial"/>
                        </a:rPr>
                        <a:t>SUMA </a:t>
                      </a:r>
                    </a:p>
                  </a:txBody>
                  <a:tcPr marL="7056" marR="7056" marT="70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a:latin typeface="Arial"/>
                        </a:rPr>
                        <a:t>491</a:t>
                      </a:r>
                    </a:p>
                  </a:txBody>
                  <a:tcPr marL="7056" marR="7056" marT="70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ES" sz="1000" b="0" i="0" u="none" strike="noStrike" baseline="0" dirty="0">
                          <a:latin typeface="Arial"/>
                        </a:rPr>
                        <a:t>151517</a:t>
                      </a:r>
                    </a:p>
                  </a:txBody>
                  <a:tcPr marL="7056" marR="7056" marT="70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s-ES" sz="1000" b="0" i="0" u="none" strike="noStrike" baseline="0" dirty="0">
                          <a:latin typeface="Arial"/>
                        </a:rPr>
                        <a:t> </a:t>
                      </a:r>
                    </a:p>
                  </a:txBody>
                  <a:tcPr marL="7056" marR="7056" marT="7056"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7" name="6 CuadroTexto"/>
          <p:cNvSpPr txBox="1"/>
          <p:nvPr/>
        </p:nvSpPr>
        <p:spPr>
          <a:xfrm>
            <a:off x="323528" y="1556792"/>
            <a:ext cx="3240360" cy="2031325"/>
          </a:xfrm>
          <a:prstGeom prst="rect">
            <a:avLst/>
          </a:prstGeom>
          <a:noFill/>
          <a:ln>
            <a:solidFill>
              <a:schemeClr val="accent1"/>
            </a:solidFill>
          </a:ln>
        </p:spPr>
        <p:txBody>
          <a:bodyPr wrap="square" rtlCol="0">
            <a:spAutoFit/>
          </a:bodyPr>
          <a:lstStyle/>
          <a:p>
            <a:r>
              <a:rPr lang="es-ES" b="1" dirty="0" smtClean="0">
                <a:solidFill>
                  <a:srgbClr val="FF0000"/>
                </a:solidFill>
              </a:rPr>
              <a:t>COMPARATIVA </a:t>
            </a:r>
            <a:r>
              <a:rPr lang="es-ES" b="1" dirty="0" smtClean="0">
                <a:solidFill>
                  <a:srgbClr val="FF0000"/>
                </a:solidFill>
              </a:rPr>
              <a:t>ENTRE LA NUEVA SOLUCIÓN PARA LA ILUMINACIÓN  DEL TÚNEL </a:t>
            </a:r>
            <a:r>
              <a:rPr lang="es-ES" b="1" dirty="0" smtClean="0">
                <a:solidFill>
                  <a:srgbClr val="FF0000"/>
                </a:solidFill>
              </a:rPr>
              <a:t>DE </a:t>
            </a:r>
            <a:r>
              <a:rPr lang="es-ES" b="1" dirty="0" smtClean="0">
                <a:solidFill>
                  <a:srgbClr val="FF0000"/>
                </a:solidFill>
              </a:rPr>
              <a:t>SOMOSIERRA Y LA ACTUAL.</a:t>
            </a:r>
          </a:p>
          <a:p>
            <a:endParaRPr lang="es-ES" b="1" dirty="0" smtClean="0">
              <a:solidFill>
                <a:srgbClr val="FF0000"/>
              </a:solidFill>
            </a:endParaRPr>
          </a:p>
          <a:p>
            <a:r>
              <a:rPr lang="es-ES" b="1" dirty="0" smtClean="0"/>
              <a:t>SE DISMINUYE LA POTENCIA INSTALADA EN 17 KW (11,2 %)</a:t>
            </a:r>
            <a:endParaRPr lang="es-ES"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38</a:t>
            </a:fld>
            <a:endParaRPr lang="es-ES"/>
          </a:p>
        </p:txBody>
      </p:sp>
      <p:graphicFrame>
        <p:nvGraphicFramePr>
          <p:cNvPr id="6" name="5 Tabla"/>
          <p:cNvGraphicFramePr>
            <a:graphicFrameLocks noGrp="1"/>
          </p:cNvGraphicFramePr>
          <p:nvPr/>
        </p:nvGraphicFramePr>
        <p:xfrm>
          <a:off x="827584" y="1124744"/>
          <a:ext cx="7272808" cy="4752530"/>
        </p:xfrm>
        <a:graphic>
          <a:graphicData uri="http://schemas.openxmlformats.org/drawingml/2006/table">
            <a:tbl>
              <a:tblPr/>
              <a:tblGrid>
                <a:gridCol w="1513324"/>
                <a:gridCol w="1642117"/>
                <a:gridCol w="1485150"/>
                <a:gridCol w="1267811"/>
                <a:gridCol w="1364406"/>
              </a:tblGrid>
              <a:tr h="287742">
                <a:tc>
                  <a:txBody>
                    <a:bodyPr/>
                    <a:lstStyle/>
                    <a:p>
                      <a:pPr algn="l" fontAlgn="b"/>
                      <a:endParaRPr lang="es-ES" sz="1400" b="0" i="0" u="none" strike="noStrike" baseline="0" dirty="0">
                        <a:latin typeface="Arial"/>
                      </a:endParaRPr>
                    </a:p>
                  </a:txBody>
                  <a:tcPr marL="9525" marR="9525" marT="9525" marB="0" anchor="b">
                    <a:lnL>
                      <a:noFill/>
                    </a:lnL>
                    <a:lnR>
                      <a:noFill/>
                    </a:lnR>
                    <a:lnT>
                      <a:noFill/>
                    </a:lnT>
                    <a:lnB>
                      <a:noFill/>
                    </a:lnB>
                  </a:tcPr>
                </a:tc>
                <a:tc gridSpan="4">
                  <a:txBody>
                    <a:bodyPr/>
                    <a:lstStyle/>
                    <a:p>
                      <a:pPr algn="ctr" fontAlgn="b"/>
                      <a:r>
                        <a:rPr lang="es-ES" sz="1400" b="1" i="0" u="none" strike="noStrike" baseline="0">
                          <a:latin typeface="Arial"/>
                        </a:rPr>
                        <a:t>ALUMBRADO BOCAS TRAMO UMBRAL 1 </a:t>
                      </a:r>
                    </a:p>
                  </a:txBody>
                  <a:tcPr marL="9525" marR="9525" marT="9525" marB="0" anchor="b">
                    <a:lnL>
                      <a:noFill/>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r>
              <a:tr h="280548">
                <a:tc>
                  <a:txBody>
                    <a:bodyPr/>
                    <a:lstStyle/>
                    <a:p>
                      <a:pPr algn="l" fontAlgn="b"/>
                      <a:endParaRPr lang="es-ES" sz="1400" b="0" i="0" u="none" strike="noStrike" baseline="0">
                        <a:latin typeface="Arial"/>
                      </a:endParaRPr>
                    </a:p>
                  </a:txBody>
                  <a:tcPr marL="9525" marR="9525" marT="9525" marB="0" anchor="b">
                    <a:lnL>
                      <a:noFill/>
                    </a:lnL>
                    <a:lnR>
                      <a:noFill/>
                    </a:lnR>
                    <a:lnT>
                      <a:noFill/>
                    </a:lnT>
                    <a:lnB>
                      <a:noFill/>
                    </a:lnB>
                  </a:tcPr>
                </a:tc>
                <a:tc>
                  <a:txBody>
                    <a:bodyPr/>
                    <a:lstStyle/>
                    <a:p>
                      <a:pPr algn="l" fontAlgn="b"/>
                      <a:endParaRPr lang="es-ES" sz="1400" b="0" i="0" u="none" strike="noStrike" baseline="0">
                        <a:latin typeface="Arial"/>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400" b="0" i="0" u="none" strike="noStrike" baseline="0">
                        <a:latin typeface="Arial"/>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400" b="0" i="0" u="none" strike="noStrike" baseline="0">
                        <a:latin typeface="Arial"/>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400" b="0" i="0" u="none" strike="noStrike" baseline="0">
                        <a:latin typeface="Arial"/>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r>
              <a:tr h="549106">
                <a:tc>
                  <a:txBody>
                    <a:bodyPr/>
                    <a:lstStyle/>
                    <a:p>
                      <a:pPr algn="l" fontAlgn="b"/>
                      <a:endParaRPr lang="es-ES" sz="1400" b="0" i="0" u="none" strike="noStrike" baseline="0">
                        <a:latin typeface="Arial"/>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s-ES" sz="1400" b="1" i="0" u="none" strike="noStrike" baseline="0" dirty="0">
                          <a:latin typeface="Arial"/>
                        </a:rPr>
                        <a:t>ACTUAL NORTE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s-ES" sz="1400" b="1" i="0" u="none" strike="noStrike" baseline="0" dirty="0" smtClean="0">
                          <a:latin typeface="Arial"/>
                        </a:rPr>
                        <a:t>PROYECTO </a:t>
                      </a:r>
                      <a:r>
                        <a:rPr lang="es-ES" sz="1400" b="1" i="0" u="none" strike="noStrike" baseline="0" dirty="0">
                          <a:latin typeface="Arial"/>
                        </a:rPr>
                        <a:t>NORTE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s-ES" sz="1400" b="1" i="0" u="none" strike="noStrike" baseline="0" dirty="0">
                          <a:latin typeface="Arial"/>
                        </a:rPr>
                        <a:t>ACTUAL SUR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s-ES" sz="1400" b="1" i="0" u="none" strike="noStrike" baseline="0" dirty="0">
                          <a:latin typeface="Arial"/>
                        </a:rPr>
                        <a:t>PROYECTO SUR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80548">
                <a:tc>
                  <a:txBody>
                    <a:bodyPr/>
                    <a:lstStyle/>
                    <a:p>
                      <a:pPr algn="l" fontAlgn="b"/>
                      <a:endParaRPr lang="es-ES" sz="1400" b="0" i="0" u="none" strike="noStrike" baseline="0">
                        <a:latin typeface="Arial"/>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baseline="0">
                        <a:latin typeface="Arial"/>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baseline="0" dirty="0">
                        <a:latin typeface="Arial"/>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baseline="0">
                        <a:latin typeface="Arial"/>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ES" sz="1400" b="0" i="0" u="none" strike="noStrike" baseline="0">
                        <a:latin typeface="Arial"/>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548">
                <a:tc>
                  <a:txBody>
                    <a:bodyPr/>
                    <a:lstStyle/>
                    <a:p>
                      <a:pPr algn="l" fontAlgn="b"/>
                      <a:r>
                        <a:rPr lang="es-ES" sz="1400" b="0" i="0" u="none" strike="noStrike" baseline="0">
                          <a:latin typeface="Arial"/>
                        </a:rPr>
                        <a:t>Em ( lux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baseline="0">
                          <a:latin typeface="Arial"/>
                        </a:rPr>
                        <a:t>1341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baseline="0">
                          <a:latin typeface="Arial"/>
                        </a:rPr>
                        <a:t>3333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baseline="0">
                          <a:latin typeface="Arial"/>
                        </a:rPr>
                        <a:t>1341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baseline="0">
                          <a:latin typeface="Arial"/>
                        </a:rPr>
                        <a:t>2254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548">
                <a:tc>
                  <a:txBody>
                    <a:bodyPr/>
                    <a:lstStyle/>
                    <a:p>
                      <a:pPr algn="l"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548">
                <a:tc>
                  <a:txBody>
                    <a:bodyPr/>
                    <a:lstStyle/>
                    <a:p>
                      <a:pPr algn="l" fontAlgn="b"/>
                      <a:r>
                        <a:rPr lang="es-ES" sz="1400" b="0" i="0" u="none" strike="noStrike" baseline="0" dirty="0" err="1">
                          <a:latin typeface="Arial"/>
                        </a:rPr>
                        <a:t>Ug</a:t>
                      </a:r>
                      <a:r>
                        <a:rPr lang="es-ES" sz="1400" b="0" i="0" u="none" strike="noStrike" baseline="0" dirty="0">
                          <a:latin typeface="Arial"/>
                        </a:rPr>
                        <a:t> ( min/</a:t>
                      </a:r>
                      <a:r>
                        <a:rPr lang="es-ES" sz="1400" b="0" i="0" u="none" strike="noStrike" baseline="0" dirty="0" err="1">
                          <a:latin typeface="Arial"/>
                        </a:rPr>
                        <a:t>med</a:t>
                      </a:r>
                      <a:r>
                        <a:rPr lang="es-ES" sz="1400" b="0" i="0" u="none" strike="noStrike" baseline="0" dirty="0">
                          <a:latin typeface="Arial"/>
                        </a:rPr>
                        <a:t>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baseline="0">
                          <a:latin typeface="Arial"/>
                        </a:rPr>
                        <a:t>0,61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baseline="0">
                          <a:latin typeface="Arial"/>
                        </a:rPr>
                        <a:t>0,41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baseline="0">
                          <a:latin typeface="Arial"/>
                        </a:rPr>
                        <a:t>0,61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baseline="0">
                          <a:latin typeface="Arial"/>
                        </a:rPr>
                        <a:t>0,41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548">
                <a:tc>
                  <a:txBody>
                    <a:bodyPr/>
                    <a:lstStyle/>
                    <a:p>
                      <a:pPr algn="l"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49106">
                <a:tc>
                  <a:txBody>
                    <a:bodyPr/>
                    <a:lstStyle/>
                    <a:p>
                      <a:pPr algn="l" fontAlgn="b"/>
                      <a:r>
                        <a:rPr lang="es-ES" sz="1400" b="0" i="0" u="none" strike="noStrike" baseline="0">
                          <a:latin typeface="Arial"/>
                        </a:rPr>
                        <a:t>Uo ( min / max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baseline="0">
                          <a:latin typeface="Arial"/>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baseline="0">
                          <a:latin typeface="Arial"/>
                        </a:rPr>
                        <a:t>0,54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baseline="0" dirty="0">
                          <a:latin typeface="Arial"/>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baseline="0">
                          <a:latin typeface="Arial"/>
                        </a:rPr>
                        <a:t>0,54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548">
                <a:tc>
                  <a:txBody>
                    <a:bodyPr/>
                    <a:lstStyle/>
                    <a:p>
                      <a:pPr algn="l"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548">
                <a:tc>
                  <a:txBody>
                    <a:bodyPr/>
                    <a:lstStyle/>
                    <a:p>
                      <a:pPr algn="l" fontAlgn="b"/>
                      <a:r>
                        <a:rPr lang="es-ES" sz="1400" b="0" i="0" u="none" strike="noStrike" baseline="0">
                          <a:latin typeface="Arial"/>
                        </a:rPr>
                        <a:t>Lm. ( cad/m2 )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baseline="0" dirty="0">
                          <a:latin typeface="Arial"/>
                        </a:rPr>
                        <a:t>35,4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s-ES" sz="1400" b="0" i="0" u="none" strike="noStrike" baseline="0" dirty="0">
                          <a:latin typeface="Arial"/>
                        </a:rPr>
                        <a:t>171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s-ES" sz="1400" b="0" i="0" u="none" strike="noStrike" baseline="0">
                          <a:latin typeface="Arial"/>
                        </a:rPr>
                        <a:t>35,4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s-ES" sz="1400" b="0" i="0" u="none" strike="noStrike" baseline="0" dirty="0">
                          <a:latin typeface="Arial"/>
                        </a:rPr>
                        <a:t>116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280548">
                <a:tc>
                  <a:txBody>
                    <a:bodyPr/>
                    <a:lstStyle/>
                    <a:p>
                      <a:pPr algn="l"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400" b="0" i="0" u="none" strike="noStrike" baseline="0" dirty="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548">
                <a:tc>
                  <a:txBody>
                    <a:bodyPr/>
                    <a:lstStyle/>
                    <a:p>
                      <a:pPr algn="l" fontAlgn="b"/>
                      <a:r>
                        <a:rPr lang="es-ES" sz="1400" b="0" i="0" u="none" strike="noStrike" baseline="0">
                          <a:latin typeface="Arial"/>
                        </a:rPr>
                        <a:t>U. min/med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baseline="0">
                          <a:latin typeface="Arial"/>
                        </a:rPr>
                        <a:t>0,36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baseline="0">
                          <a:latin typeface="Arial"/>
                        </a:rPr>
                        <a:t>0,53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baseline="0">
                          <a:latin typeface="Arial"/>
                        </a:rPr>
                        <a:t>0,36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baseline="0">
                          <a:latin typeface="Arial"/>
                        </a:rPr>
                        <a:t>0,52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548">
                <a:tc>
                  <a:txBody>
                    <a:bodyPr/>
                    <a:lstStyle/>
                    <a:p>
                      <a:pPr algn="l"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4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548">
                <a:tc>
                  <a:txBody>
                    <a:bodyPr/>
                    <a:lstStyle/>
                    <a:p>
                      <a:pPr algn="l" fontAlgn="b"/>
                      <a:r>
                        <a:rPr lang="es-ES" sz="1400" b="0" i="0" u="none" strike="noStrike" baseline="0">
                          <a:latin typeface="Arial"/>
                        </a:rPr>
                        <a:t>Ul ( longitu.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baseline="0">
                          <a:latin typeface="Arial"/>
                        </a:rPr>
                        <a:t>0,96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baseline="0">
                          <a:latin typeface="Arial"/>
                        </a:rPr>
                        <a:t>0,96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baseline="0">
                          <a:latin typeface="Arial"/>
                        </a:rPr>
                        <a:t>0,96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baseline="0" dirty="0">
                          <a:latin typeface="Arial"/>
                        </a:rPr>
                        <a:t>0,93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6 CuadroTexto"/>
          <p:cNvSpPr txBox="1"/>
          <p:nvPr/>
        </p:nvSpPr>
        <p:spPr>
          <a:xfrm>
            <a:off x="1115616" y="6093296"/>
            <a:ext cx="6336704" cy="400110"/>
          </a:xfrm>
          <a:prstGeom prst="rect">
            <a:avLst/>
          </a:prstGeom>
          <a:noFill/>
        </p:spPr>
        <p:txBody>
          <a:bodyPr wrap="square" rtlCol="0">
            <a:spAutoFit/>
          </a:bodyPr>
          <a:lstStyle/>
          <a:p>
            <a:r>
              <a:rPr lang="es-ES" sz="2000" b="1" dirty="0" smtClean="0"/>
              <a:t>LOS NIVELES LUMÍNICOS SE TRIPLICAN O CUADRIPLICAN</a:t>
            </a:r>
            <a:endParaRPr lang="es-ES" sz="2000"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39</a:t>
            </a:fld>
            <a:endParaRPr lang="es-ES"/>
          </a:p>
        </p:txBody>
      </p:sp>
      <p:graphicFrame>
        <p:nvGraphicFramePr>
          <p:cNvPr id="6" name="5 Tabla"/>
          <p:cNvGraphicFramePr>
            <a:graphicFrameLocks noGrp="1"/>
          </p:cNvGraphicFramePr>
          <p:nvPr/>
        </p:nvGraphicFramePr>
        <p:xfrm>
          <a:off x="971600" y="1124744"/>
          <a:ext cx="7200800" cy="4824535"/>
        </p:xfrm>
        <a:graphic>
          <a:graphicData uri="http://schemas.openxmlformats.org/drawingml/2006/table">
            <a:tbl>
              <a:tblPr/>
              <a:tblGrid>
                <a:gridCol w="2348223"/>
                <a:gridCol w="2548070"/>
                <a:gridCol w="2304507"/>
              </a:tblGrid>
              <a:tr h="540613">
                <a:tc>
                  <a:txBody>
                    <a:bodyPr/>
                    <a:lstStyle/>
                    <a:p>
                      <a:pPr algn="l" fontAlgn="b"/>
                      <a:endParaRPr lang="es-ES" sz="1800" b="0" i="0" u="none" strike="noStrike" baseline="0" dirty="0">
                        <a:latin typeface="Arial"/>
                      </a:endParaRPr>
                    </a:p>
                  </a:txBody>
                  <a:tcPr marL="9525" marR="9525" marT="9525" marB="0" anchor="b">
                    <a:lnL>
                      <a:noFill/>
                    </a:lnL>
                    <a:lnR>
                      <a:noFill/>
                    </a:lnR>
                    <a:lnT>
                      <a:noFill/>
                    </a:lnT>
                    <a:lnB>
                      <a:noFill/>
                    </a:lnB>
                  </a:tcPr>
                </a:tc>
                <a:tc gridSpan="2">
                  <a:txBody>
                    <a:bodyPr/>
                    <a:lstStyle/>
                    <a:p>
                      <a:pPr algn="ctr" fontAlgn="b"/>
                      <a:r>
                        <a:rPr lang="es-ES" sz="1800" b="1" i="0" u="none" strike="noStrike" baseline="0">
                          <a:latin typeface="Arial"/>
                        </a:rPr>
                        <a:t>ALUMBRADO INTERIOR </a:t>
                      </a:r>
                    </a:p>
                  </a:txBody>
                  <a:tcPr marL="9525" marR="9525" marT="9525" marB="0" anchor="b">
                    <a:lnL>
                      <a:noFill/>
                    </a:lnL>
                    <a:lnR>
                      <a:noFill/>
                    </a:lnR>
                    <a:lnT>
                      <a:noFill/>
                    </a:lnT>
                    <a:lnB>
                      <a:noFill/>
                    </a:lnB>
                  </a:tcPr>
                </a:tc>
                <a:tc hMerge="1">
                  <a:txBody>
                    <a:bodyPr/>
                    <a:lstStyle/>
                    <a:p>
                      <a:endParaRPr lang="es-ES"/>
                    </a:p>
                  </a:txBody>
                  <a:tcPr/>
                </a:tc>
              </a:tr>
              <a:tr h="405459">
                <a:tc>
                  <a:txBody>
                    <a:bodyPr/>
                    <a:lstStyle/>
                    <a:p>
                      <a:pPr algn="l" fontAlgn="b"/>
                      <a:endParaRPr lang="es-ES" sz="1800" b="0" i="0" u="none" strike="noStrike" baseline="0">
                        <a:latin typeface="Arial"/>
                      </a:endParaRPr>
                    </a:p>
                  </a:txBody>
                  <a:tcPr marL="9525" marR="9525" marT="9525" marB="0" anchor="b">
                    <a:lnL>
                      <a:noFill/>
                    </a:lnL>
                    <a:lnR>
                      <a:noFill/>
                    </a:lnR>
                    <a:lnT>
                      <a:noFill/>
                    </a:lnT>
                    <a:lnB>
                      <a:noFill/>
                    </a:lnB>
                  </a:tcPr>
                </a:tc>
                <a:tc>
                  <a:txBody>
                    <a:bodyPr/>
                    <a:lstStyle/>
                    <a:p>
                      <a:pPr algn="l" fontAlgn="b"/>
                      <a:endParaRPr lang="es-ES" sz="1800" b="0" i="0" u="none" strike="noStrike" baseline="0">
                        <a:latin typeface="Arial"/>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800" b="0" i="0" u="none" strike="noStrike" baseline="0">
                        <a:latin typeface="Arial"/>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r>
              <a:tr h="770433">
                <a:tc>
                  <a:txBody>
                    <a:bodyPr/>
                    <a:lstStyle/>
                    <a:p>
                      <a:pPr algn="l" fontAlgn="b"/>
                      <a:endParaRPr lang="es-ES" sz="1800" b="0" i="0" u="none" strike="noStrike" baseline="0">
                        <a:latin typeface="Arial"/>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s-ES" sz="1800" b="0" i="0" u="none" strike="noStrike" baseline="0">
                          <a:latin typeface="Arial"/>
                        </a:rPr>
                        <a:t>TUNEL ACTUAL </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1800" b="0" i="0" u="none" strike="noStrike" baseline="0">
                          <a:latin typeface="Arial"/>
                        </a:rPr>
                        <a:t>PROYECTO </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1791">
                <a:tc>
                  <a:txBody>
                    <a:bodyPr/>
                    <a:lstStyle/>
                    <a:p>
                      <a:pPr algn="l" fontAlgn="b"/>
                      <a:endParaRPr lang="es-ES" sz="1800" b="0" i="0" u="none" strike="noStrike" baseline="0">
                        <a:latin typeface="Arial"/>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1800" b="0" i="0" u="none" strike="noStrike" baseline="0">
                        <a:latin typeface="Arial"/>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ES" sz="1800" b="0" i="0" u="none" strike="noStrike" baseline="0">
                        <a:latin typeface="Arial"/>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1791">
                <a:tc>
                  <a:txBody>
                    <a:bodyPr/>
                    <a:lstStyle/>
                    <a:p>
                      <a:pPr algn="l" fontAlgn="b"/>
                      <a:r>
                        <a:rPr lang="es-ES" sz="1800" b="0" i="0" u="none" strike="noStrike" baseline="0">
                          <a:latin typeface="Arial"/>
                        </a:rPr>
                        <a:t>Em ( lux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0" i="0" u="none" strike="noStrike" baseline="0">
                          <a:latin typeface="Arial"/>
                        </a:rPr>
                        <a:t>38,56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0" i="0" u="none" strike="noStrike" baseline="0">
                          <a:latin typeface="Arial"/>
                        </a:rPr>
                        <a:t>80,1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1791">
                <a:tc>
                  <a:txBody>
                    <a:bodyPr/>
                    <a:lstStyle/>
                    <a:p>
                      <a:pPr algn="l" fontAlgn="b"/>
                      <a:endParaRPr lang="es-ES" sz="18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8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8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70433">
                <a:tc>
                  <a:txBody>
                    <a:bodyPr/>
                    <a:lstStyle/>
                    <a:p>
                      <a:pPr algn="l" fontAlgn="b"/>
                      <a:r>
                        <a:rPr lang="es-ES" sz="1800" b="0" i="0" u="none" strike="noStrike" baseline="0">
                          <a:latin typeface="Arial"/>
                        </a:rPr>
                        <a:t>Ug ( min/med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0" i="0" u="none" strike="noStrike" baseline="0">
                          <a:latin typeface="Arial"/>
                        </a:rPr>
                        <a:t>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0" i="0" u="none" strike="noStrike" baseline="0">
                          <a:latin typeface="Arial"/>
                        </a:rPr>
                        <a:t>0,53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1791">
                <a:tc>
                  <a:txBody>
                    <a:bodyPr/>
                    <a:lstStyle/>
                    <a:p>
                      <a:pPr algn="l" fontAlgn="b"/>
                      <a:endParaRPr lang="es-ES" sz="1800" b="0" i="0" u="none" strike="noStrike" baseline="0" dirty="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8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S" sz="1800" b="0" i="0" u="none" strike="noStrike" baseline="0">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70433">
                <a:tc>
                  <a:txBody>
                    <a:bodyPr/>
                    <a:lstStyle/>
                    <a:p>
                      <a:pPr algn="l" fontAlgn="b"/>
                      <a:r>
                        <a:rPr lang="es-ES" sz="1800" b="0" i="0" u="none" strike="noStrike" baseline="0">
                          <a:latin typeface="Arial"/>
                        </a:rPr>
                        <a:t>Uo ( min / max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0" i="0" u="none" strike="noStrike" baseline="0">
                          <a:latin typeface="Arial"/>
                        </a:rPr>
                        <a:t>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0" i="0" u="none" strike="noStrike" baseline="0" dirty="0">
                          <a:latin typeface="Arial"/>
                        </a:rPr>
                        <a:t>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6 Rectángulo"/>
          <p:cNvSpPr/>
          <p:nvPr/>
        </p:nvSpPr>
        <p:spPr>
          <a:xfrm>
            <a:off x="1043608" y="6211668"/>
            <a:ext cx="7488832" cy="369332"/>
          </a:xfrm>
          <a:prstGeom prst="rect">
            <a:avLst/>
          </a:prstGeom>
        </p:spPr>
        <p:txBody>
          <a:bodyPr wrap="square">
            <a:spAutoFit/>
          </a:bodyPr>
          <a:lstStyle/>
          <a:p>
            <a:r>
              <a:rPr lang="es-ES" b="1" dirty="0" smtClean="0"/>
              <a:t>LOS NIVELES </a:t>
            </a:r>
            <a:r>
              <a:rPr lang="es-ES" b="1" dirty="0" smtClean="0"/>
              <a:t>LUMÍNICOS DE LA ZONA INTERIOR SE DUPLICAN</a:t>
            </a:r>
            <a:endParaRPr lang="es-ES"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4</a:t>
            </a:fld>
            <a:endParaRPr lang="es-ES"/>
          </a:p>
        </p:txBody>
      </p:sp>
      <p:graphicFrame>
        <p:nvGraphicFramePr>
          <p:cNvPr id="7" name="6 Tabla"/>
          <p:cNvGraphicFramePr>
            <a:graphicFrameLocks noGrp="1"/>
          </p:cNvGraphicFramePr>
          <p:nvPr>
            <p:extLst>
              <p:ext uri="{D42A27DB-BD31-4B8C-83A1-F6EECF244321}">
                <p14:modId xmlns:p14="http://schemas.microsoft.com/office/powerpoint/2010/main" xmlns="" val="1737200083"/>
              </p:ext>
            </p:extLst>
          </p:nvPr>
        </p:nvGraphicFramePr>
        <p:xfrm>
          <a:off x="1187624" y="577564"/>
          <a:ext cx="7128793" cy="6280436"/>
        </p:xfrm>
        <a:graphic>
          <a:graphicData uri="http://schemas.openxmlformats.org/drawingml/2006/table">
            <a:tbl>
              <a:tblPr>
                <a:tableStyleId>{5C22544A-7EE6-4342-B048-85BDC9FD1C3A}</a:tableStyleId>
              </a:tblPr>
              <a:tblGrid>
                <a:gridCol w="624198"/>
                <a:gridCol w="519529"/>
                <a:gridCol w="485274"/>
                <a:gridCol w="530948"/>
                <a:gridCol w="530948"/>
                <a:gridCol w="479567"/>
                <a:gridCol w="525240"/>
                <a:gridCol w="616586"/>
                <a:gridCol w="593749"/>
                <a:gridCol w="601362"/>
                <a:gridCol w="548075"/>
                <a:gridCol w="616586"/>
                <a:gridCol w="456731"/>
              </a:tblGrid>
              <a:tr h="143312">
                <a:tc>
                  <a:txBody>
                    <a:bodyPr/>
                    <a:lstStyle/>
                    <a:p>
                      <a:pPr algn="l" fontAlgn="b"/>
                      <a:endParaRPr lang="es-ES" sz="800" b="0" i="0" u="none" strike="noStrike" dirty="0">
                        <a:solidFill>
                          <a:srgbClr val="000000"/>
                        </a:solidFill>
                        <a:effectLst/>
                        <a:latin typeface="Calibri"/>
                      </a:endParaRPr>
                    </a:p>
                  </a:txBody>
                  <a:tcPr marL="6587" marR="6587" marT="6587" marB="0" anchor="b"/>
                </a:tc>
                <a:tc gridSpan="6">
                  <a:txBody>
                    <a:bodyPr/>
                    <a:lstStyle/>
                    <a:p>
                      <a:pPr algn="ctr" fontAlgn="b"/>
                      <a:r>
                        <a:rPr lang="es-ES" sz="1000" u="none" strike="noStrike">
                          <a:effectLst/>
                        </a:rPr>
                        <a:t>CONSUMOS</a:t>
                      </a:r>
                      <a:endParaRPr lang="es-ES" sz="1000" b="0" i="0" u="none" strike="noStrike">
                        <a:solidFill>
                          <a:srgbClr val="000000"/>
                        </a:solidFill>
                        <a:effectLst/>
                        <a:latin typeface="Calibri"/>
                      </a:endParaRPr>
                    </a:p>
                  </a:txBody>
                  <a:tcPr marL="6587" marR="6587" marT="6587"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endParaRPr lang="es-ES" sz="800" b="0" i="0" u="none" strike="noStrike">
                        <a:solidFill>
                          <a:srgbClr val="000000"/>
                        </a:solidFill>
                        <a:effectLst/>
                        <a:latin typeface="Calibri"/>
                      </a:endParaRPr>
                    </a:p>
                  </a:txBody>
                  <a:tcPr marL="6587" marR="6587" marT="6587" marB="0" anchor="b"/>
                </a:tc>
                <a:tc>
                  <a:txBody>
                    <a:bodyPr/>
                    <a:lstStyle/>
                    <a:p>
                      <a:pPr algn="l" fontAlgn="b"/>
                      <a:endParaRPr lang="es-ES" sz="800" b="0" i="0" u="none" strike="noStrike">
                        <a:solidFill>
                          <a:srgbClr val="000000"/>
                        </a:solidFill>
                        <a:effectLst/>
                        <a:latin typeface="Calibri"/>
                      </a:endParaRPr>
                    </a:p>
                  </a:txBody>
                  <a:tcPr marL="6587" marR="6587" marT="6587" marB="0" anchor="b"/>
                </a:tc>
                <a:tc>
                  <a:txBody>
                    <a:bodyPr/>
                    <a:lstStyle/>
                    <a:p>
                      <a:pPr algn="l" fontAlgn="b"/>
                      <a:endParaRPr lang="es-ES" sz="800" b="0" i="0" u="none" strike="noStrike">
                        <a:solidFill>
                          <a:srgbClr val="000000"/>
                        </a:solidFill>
                        <a:effectLst/>
                        <a:latin typeface="Calibri"/>
                      </a:endParaRPr>
                    </a:p>
                  </a:txBody>
                  <a:tcPr marL="6587" marR="6587" marT="6587" marB="0" anchor="b"/>
                </a:tc>
                <a:tc>
                  <a:txBody>
                    <a:bodyPr/>
                    <a:lstStyle/>
                    <a:p>
                      <a:pPr algn="l" fontAlgn="b"/>
                      <a:endParaRPr lang="es-ES" sz="800" b="0" i="0" u="none" strike="noStrike">
                        <a:solidFill>
                          <a:srgbClr val="000000"/>
                        </a:solidFill>
                        <a:effectLst/>
                        <a:latin typeface="Calibri"/>
                      </a:endParaRPr>
                    </a:p>
                  </a:txBody>
                  <a:tcPr marL="6587" marR="6587" marT="6587" marB="0" anchor="b"/>
                </a:tc>
                <a:tc>
                  <a:txBody>
                    <a:bodyPr/>
                    <a:lstStyle/>
                    <a:p>
                      <a:pPr algn="l" fontAlgn="b"/>
                      <a:endParaRPr lang="es-ES" sz="800" b="0" i="0" u="none" strike="noStrike">
                        <a:solidFill>
                          <a:srgbClr val="000000"/>
                        </a:solidFill>
                        <a:effectLst/>
                        <a:latin typeface="Calibri"/>
                      </a:endParaRPr>
                    </a:p>
                  </a:txBody>
                  <a:tcPr marL="6587" marR="6587" marT="6587" marB="0" anchor="b"/>
                </a:tc>
                <a:tc>
                  <a:txBody>
                    <a:bodyPr/>
                    <a:lstStyle/>
                    <a:p>
                      <a:pPr algn="l" fontAlgn="b"/>
                      <a:endParaRPr lang="es-ES" sz="800" b="0" i="0" u="none" strike="noStrike">
                        <a:solidFill>
                          <a:srgbClr val="000000"/>
                        </a:solidFill>
                        <a:effectLst/>
                        <a:latin typeface="Calibri"/>
                      </a:endParaRPr>
                    </a:p>
                  </a:txBody>
                  <a:tcPr marL="6587" marR="6587" marT="6587" marB="0" anchor="b"/>
                </a:tc>
              </a:tr>
              <a:tr h="335637">
                <a:tc>
                  <a:txBody>
                    <a:bodyPr/>
                    <a:lstStyle/>
                    <a:p>
                      <a:pPr algn="ctr" fontAlgn="ctr"/>
                      <a:r>
                        <a:rPr lang="es-ES" sz="800" u="none" strike="noStrike">
                          <a:effectLst/>
                        </a:rPr>
                        <a:t>POT/m2 (W/m2) TUNEL</a:t>
                      </a:r>
                      <a:endParaRPr lang="es-ES" sz="800" b="1" i="0" u="none" strike="noStrike">
                        <a:solidFill>
                          <a:srgbClr val="000000"/>
                        </a:solidFill>
                        <a:effectLst/>
                        <a:latin typeface="Calibri"/>
                      </a:endParaRPr>
                    </a:p>
                  </a:txBody>
                  <a:tcPr marL="6587" marR="6587" marT="6587" marB="0" anchor="ctr"/>
                </a:tc>
                <a:tc>
                  <a:txBody>
                    <a:bodyPr/>
                    <a:lstStyle/>
                    <a:p>
                      <a:pPr algn="ctr" fontAlgn="ctr"/>
                      <a:r>
                        <a:rPr lang="es-ES" sz="800" u="none" strike="noStrike">
                          <a:effectLst/>
                        </a:rPr>
                        <a:t>SOLEADO</a:t>
                      </a:r>
                      <a:endParaRPr lang="es-ES" sz="800" b="1" i="0" u="none" strike="noStrike">
                        <a:solidFill>
                          <a:srgbClr val="000000"/>
                        </a:solidFill>
                        <a:effectLst/>
                        <a:latin typeface="Calibri"/>
                      </a:endParaRPr>
                    </a:p>
                  </a:txBody>
                  <a:tcPr marL="6587" marR="6587" marT="6587" marB="0" anchor="ctr"/>
                </a:tc>
                <a:tc>
                  <a:txBody>
                    <a:bodyPr/>
                    <a:lstStyle/>
                    <a:p>
                      <a:pPr algn="ctr" fontAlgn="ctr"/>
                      <a:r>
                        <a:rPr lang="es-ES" sz="800" u="none" strike="noStrike">
                          <a:effectLst/>
                        </a:rPr>
                        <a:t>NUBLADO</a:t>
                      </a:r>
                      <a:endParaRPr lang="es-ES" sz="800" b="1" i="0" u="none" strike="noStrike">
                        <a:solidFill>
                          <a:srgbClr val="000000"/>
                        </a:solidFill>
                        <a:effectLst/>
                        <a:latin typeface="Calibri"/>
                      </a:endParaRPr>
                    </a:p>
                  </a:txBody>
                  <a:tcPr marL="6587" marR="6587" marT="6587" marB="0" anchor="ctr"/>
                </a:tc>
                <a:tc>
                  <a:txBody>
                    <a:bodyPr/>
                    <a:lstStyle/>
                    <a:p>
                      <a:pPr algn="ctr" fontAlgn="ctr"/>
                      <a:r>
                        <a:rPr lang="es-ES" sz="800" u="none" strike="noStrike">
                          <a:effectLst/>
                        </a:rPr>
                        <a:t>CREPUSCULAR</a:t>
                      </a:r>
                      <a:endParaRPr lang="es-ES" sz="800" b="1" i="0" u="none" strike="noStrike">
                        <a:solidFill>
                          <a:srgbClr val="000000"/>
                        </a:solidFill>
                        <a:effectLst/>
                        <a:latin typeface="Calibri"/>
                      </a:endParaRPr>
                    </a:p>
                  </a:txBody>
                  <a:tcPr marL="6587" marR="6587" marT="6587" marB="0" anchor="ctr"/>
                </a:tc>
                <a:tc>
                  <a:txBody>
                    <a:bodyPr/>
                    <a:lstStyle/>
                    <a:p>
                      <a:pPr algn="ctr" fontAlgn="ctr"/>
                      <a:r>
                        <a:rPr lang="es-ES" sz="800" u="none" strike="noStrike">
                          <a:effectLst/>
                        </a:rPr>
                        <a:t>PERMANENTE</a:t>
                      </a:r>
                      <a:endParaRPr lang="es-ES" sz="800" b="1" i="0" u="none" strike="noStrike">
                        <a:solidFill>
                          <a:srgbClr val="000000"/>
                        </a:solidFill>
                        <a:effectLst/>
                        <a:latin typeface="Calibri"/>
                      </a:endParaRPr>
                    </a:p>
                  </a:txBody>
                  <a:tcPr marL="6587" marR="6587" marT="6587" marB="0" anchor="ctr"/>
                </a:tc>
                <a:tc>
                  <a:txBody>
                    <a:bodyPr/>
                    <a:lstStyle/>
                    <a:p>
                      <a:pPr algn="ctr" fontAlgn="ctr"/>
                      <a:r>
                        <a:rPr lang="es-ES" sz="800" u="none" strike="noStrike">
                          <a:effectLst/>
                        </a:rPr>
                        <a:t>NOCTURNO</a:t>
                      </a:r>
                      <a:endParaRPr lang="es-ES" sz="800" b="1" i="0" u="none" strike="noStrike">
                        <a:solidFill>
                          <a:srgbClr val="000000"/>
                        </a:solidFill>
                        <a:effectLst/>
                        <a:latin typeface="Calibri"/>
                      </a:endParaRPr>
                    </a:p>
                  </a:txBody>
                  <a:tcPr marL="6587" marR="6587" marT="6587" marB="0" anchor="ctr"/>
                </a:tc>
                <a:tc>
                  <a:txBody>
                    <a:bodyPr/>
                    <a:lstStyle/>
                    <a:p>
                      <a:pPr algn="ctr" fontAlgn="ctr"/>
                      <a:r>
                        <a:rPr lang="es-ES" sz="800" u="none" strike="noStrike">
                          <a:effectLst/>
                        </a:rPr>
                        <a:t>TOTAL</a:t>
                      </a:r>
                      <a:endParaRPr lang="es-ES" sz="800" b="1" i="0" u="none" strike="noStrike">
                        <a:solidFill>
                          <a:srgbClr val="000000"/>
                        </a:solidFill>
                        <a:effectLst/>
                        <a:latin typeface="Calibri"/>
                      </a:endParaRPr>
                    </a:p>
                  </a:txBody>
                  <a:tcPr marL="6587" marR="6587" marT="6587" marB="0" anchor="ctr"/>
                </a:tc>
                <a:tc>
                  <a:txBody>
                    <a:bodyPr/>
                    <a:lstStyle/>
                    <a:p>
                      <a:pPr algn="ctr" fontAlgn="ctr"/>
                      <a:r>
                        <a:rPr lang="es-ES" sz="800" u="none" strike="noStrike">
                          <a:effectLst/>
                        </a:rPr>
                        <a:t>RATIO Kwh/m2 TRAMO</a:t>
                      </a:r>
                      <a:endParaRPr lang="es-ES" sz="800" b="1" i="0" u="none" strike="noStrike">
                        <a:solidFill>
                          <a:srgbClr val="000000"/>
                        </a:solidFill>
                        <a:effectLst/>
                        <a:latin typeface="Calibri"/>
                      </a:endParaRPr>
                    </a:p>
                  </a:txBody>
                  <a:tcPr marL="6587" marR="6587" marT="6587" marB="0" anchor="ctr"/>
                </a:tc>
                <a:tc>
                  <a:txBody>
                    <a:bodyPr/>
                    <a:lstStyle/>
                    <a:p>
                      <a:pPr algn="ctr" fontAlgn="ctr"/>
                      <a:r>
                        <a:rPr lang="es-ES" sz="800" u="none" strike="noStrike">
                          <a:effectLst/>
                        </a:rPr>
                        <a:t>RATIO  €/m2 TRAMO</a:t>
                      </a:r>
                      <a:endParaRPr lang="es-ES" sz="800" b="1" i="0" u="none" strike="noStrike">
                        <a:solidFill>
                          <a:srgbClr val="000000"/>
                        </a:solidFill>
                        <a:effectLst/>
                        <a:latin typeface="Calibri"/>
                      </a:endParaRPr>
                    </a:p>
                  </a:txBody>
                  <a:tcPr marL="6587" marR="6587" marT="6587" marB="0" anchor="ctr"/>
                </a:tc>
                <a:tc>
                  <a:txBody>
                    <a:bodyPr/>
                    <a:lstStyle/>
                    <a:p>
                      <a:pPr algn="ctr" fontAlgn="ctr"/>
                      <a:r>
                        <a:rPr lang="es-ES" sz="800" u="none" strike="noStrike">
                          <a:effectLst/>
                        </a:rPr>
                        <a:t>RATIO Kwh/m2 TUNEL</a:t>
                      </a:r>
                      <a:endParaRPr lang="es-ES" sz="800" b="1" i="0" u="none" strike="noStrike">
                        <a:solidFill>
                          <a:srgbClr val="000000"/>
                        </a:solidFill>
                        <a:effectLst/>
                        <a:latin typeface="Calibri"/>
                      </a:endParaRPr>
                    </a:p>
                  </a:txBody>
                  <a:tcPr marL="6587" marR="6587" marT="6587" marB="0" anchor="ctr"/>
                </a:tc>
                <a:tc>
                  <a:txBody>
                    <a:bodyPr/>
                    <a:lstStyle/>
                    <a:p>
                      <a:pPr algn="ctr" fontAlgn="ctr"/>
                      <a:r>
                        <a:rPr lang="es-ES" sz="800" u="none" strike="noStrike">
                          <a:effectLst/>
                        </a:rPr>
                        <a:t>RATIO  €/m2 TUNEL</a:t>
                      </a:r>
                      <a:endParaRPr lang="es-ES" sz="800" b="1" i="0" u="none" strike="noStrike">
                        <a:solidFill>
                          <a:srgbClr val="000000"/>
                        </a:solidFill>
                        <a:effectLst/>
                        <a:latin typeface="Calibri"/>
                      </a:endParaRPr>
                    </a:p>
                  </a:txBody>
                  <a:tcPr marL="6587" marR="6587" marT="6587" marB="0" anchor="ctr"/>
                </a:tc>
                <a:tc>
                  <a:txBody>
                    <a:bodyPr/>
                    <a:lstStyle/>
                    <a:p>
                      <a:pPr algn="ctr" fontAlgn="ctr"/>
                      <a:r>
                        <a:rPr lang="es-ES" sz="800" u="none" strike="noStrike">
                          <a:effectLst/>
                        </a:rPr>
                        <a:t>% S/CONSUMO TOTAL</a:t>
                      </a:r>
                      <a:endParaRPr lang="es-ES" sz="800" b="1" i="0" u="none" strike="noStrike">
                        <a:solidFill>
                          <a:srgbClr val="000000"/>
                        </a:solidFill>
                        <a:effectLst/>
                        <a:latin typeface="Calibri"/>
                      </a:endParaRPr>
                    </a:p>
                  </a:txBody>
                  <a:tcPr marL="6587" marR="6587" marT="6587" marB="0" anchor="ctr"/>
                </a:tc>
                <a:tc>
                  <a:txBody>
                    <a:bodyPr/>
                    <a:lstStyle/>
                    <a:p>
                      <a:pPr algn="l" fontAlgn="ctr"/>
                      <a:r>
                        <a:rPr lang="es-ES" sz="800" u="none" strike="noStrike" dirty="0">
                          <a:effectLst/>
                        </a:rPr>
                        <a:t>RATIO €/ml</a:t>
                      </a:r>
                      <a:endParaRPr lang="es-ES" sz="800" b="1" i="0" u="none" strike="noStrike" dirty="0">
                        <a:solidFill>
                          <a:srgbClr val="000000"/>
                        </a:solidFill>
                        <a:effectLst/>
                        <a:latin typeface="Calibri"/>
                      </a:endParaRPr>
                    </a:p>
                  </a:txBody>
                  <a:tcPr marL="6587" marR="6587" marT="6587" marB="0" anchor="ctr"/>
                </a:tc>
              </a:tr>
              <a:tr h="225737">
                <a:tc>
                  <a:txBody>
                    <a:bodyPr/>
                    <a:lstStyle/>
                    <a:p>
                      <a:pPr algn="ctr" fontAlgn="b"/>
                      <a:r>
                        <a:rPr lang="es-ES" sz="800" u="none" strike="noStrike">
                          <a:effectLst/>
                        </a:rPr>
                        <a:t>3,802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82.782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23.652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2.628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3.285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394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112.741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119,3</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20,28</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12,99</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2,21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45,73%</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30,91</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1,152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22.484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6.424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730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6.570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394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36.602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87,1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14,82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4,22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0,72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14,85%</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10,04</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0,760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14.564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4.161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475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4.928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788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24.915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39,5</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6,72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2,87</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0,49</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10,11%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6,83</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0,680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8.943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3.431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675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4.928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591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18.568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13,6</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2,31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2,14</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0,36</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7,53%</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5,09</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0,276</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1.752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438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9.855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1.183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13.228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15,7</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2,68</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14,00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2,38</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5,37%</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3,63</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0,760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36.135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4.336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40.471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9,0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1,54</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4,66</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0,79</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16,42%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11,10</a:t>
                      </a:r>
                      <a:endParaRPr lang="es-ES" sz="800" b="0" i="0" u="none" strike="noStrike">
                        <a:solidFill>
                          <a:srgbClr val="000000"/>
                        </a:solidFill>
                        <a:effectLst/>
                        <a:latin typeface="Calibri"/>
                      </a:endParaRPr>
                    </a:p>
                  </a:txBody>
                  <a:tcPr marL="6587" marR="6587" marT="6587" marB="0" anchor="b"/>
                </a:tc>
              </a:tr>
              <a:tr h="115837">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1100" b="1" u="none" strike="noStrike" dirty="0">
                          <a:solidFill>
                            <a:srgbClr val="FF0000"/>
                          </a:solidFill>
                          <a:effectLst/>
                        </a:rPr>
                        <a:t>7,431</a:t>
                      </a:r>
                      <a:endParaRPr lang="es-ES" sz="1100" b="1" i="0" u="none" strike="noStrike" dirty="0">
                        <a:solidFill>
                          <a:srgbClr val="FF0000"/>
                        </a:solidFill>
                        <a:effectLst/>
                        <a:latin typeface="Calibri"/>
                      </a:endParaRPr>
                    </a:p>
                  </a:txBody>
                  <a:tcPr marL="6587" marR="6587" marT="6587" marB="0" anchor="b"/>
                </a:tc>
                <a:tc>
                  <a:txBody>
                    <a:bodyPr/>
                    <a:lstStyle/>
                    <a:p>
                      <a:pPr algn="ctr" fontAlgn="b"/>
                      <a:r>
                        <a:rPr lang="es-ES" sz="800" u="none" strike="noStrike" dirty="0">
                          <a:effectLst/>
                        </a:rPr>
                        <a:t>          128.772   </a:t>
                      </a:r>
                      <a:endParaRPr lang="es-ES" sz="800" b="1" i="0" u="none" strike="noStrike" dirty="0">
                        <a:solidFill>
                          <a:srgbClr val="000000"/>
                        </a:solidFill>
                        <a:effectLst/>
                        <a:latin typeface="Calibri"/>
                      </a:endParaRPr>
                    </a:p>
                  </a:txBody>
                  <a:tcPr marL="6587" marR="6587" marT="6587" marB="0" anchor="b"/>
                </a:tc>
                <a:tc>
                  <a:txBody>
                    <a:bodyPr/>
                    <a:lstStyle/>
                    <a:p>
                      <a:pPr algn="ctr" fontAlgn="b"/>
                      <a:r>
                        <a:rPr lang="es-ES" sz="800" u="none" strike="noStrike">
                          <a:effectLst/>
                        </a:rPr>
                        <a:t>          39.420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4.946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65.700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7.687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246.525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dirty="0">
                          <a:effectLst/>
                        </a:rPr>
                        <a:t>28,4</a:t>
                      </a:r>
                      <a:endParaRPr lang="es-ES" sz="800" b="1" i="0" u="none" strike="noStrike" dirty="0">
                        <a:solidFill>
                          <a:srgbClr val="000000"/>
                        </a:solidFill>
                        <a:effectLst/>
                        <a:latin typeface="Calibri"/>
                      </a:endParaRPr>
                    </a:p>
                  </a:txBody>
                  <a:tcPr marL="6587" marR="6587" marT="6587" marB="0" anchor="b"/>
                </a:tc>
                <a:tc>
                  <a:txBody>
                    <a:bodyPr/>
                    <a:lstStyle/>
                    <a:p>
                      <a:pPr algn="ctr" fontAlgn="b"/>
                      <a:r>
                        <a:rPr lang="es-ES" sz="800" u="none" strike="noStrike" dirty="0">
                          <a:effectLst/>
                        </a:rPr>
                        <a:t>4,83</a:t>
                      </a:r>
                      <a:endParaRPr lang="es-ES" sz="800" b="1" i="0" u="none" strike="noStrike" dirty="0">
                        <a:solidFill>
                          <a:srgbClr val="000000"/>
                        </a:solidFill>
                        <a:effectLst/>
                        <a:latin typeface="Calibri"/>
                      </a:endParaRPr>
                    </a:p>
                  </a:txBody>
                  <a:tcPr marL="6587" marR="6587" marT="6587" marB="0" anchor="b"/>
                </a:tc>
                <a:tc>
                  <a:txBody>
                    <a:bodyPr/>
                    <a:lstStyle/>
                    <a:p>
                      <a:pPr algn="ctr" fontAlgn="b"/>
                      <a:r>
                        <a:rPr kumimoji="0" lang="es-ES" sz="1100" b="1" u="none" strike="noStrike" kern="1200" dirty="0">
                          <a:solidFill>
                            <a:srgbClr val="FF0000"/>
                          </a:solidFill>
                          <a:effectLst/>
                          <a:latin typeface="+mn-lt"/>
                          <a:ea typeface="+mn-ea"/>
                          <a:cs typeface="+mn-cs"/>
                        </a:rPr>
                        <a:t>28,40</a:t>
                      </a:r>
                    </a:p>
                  </a:txBody>
                  <a:tcPr marL="6587" marR="6587" marT="6587" marB="0" anchor="b">
                    <a:solidFill>
                      <a:srgbClr val="FFFF00"/>
                    </a:solidFill>
                  </a:tcPr>
                </a:tc>
                <a:tc>
                  <a:txBody>
                    <a:bodyPr/>
                    <a:lstStyle/>
                    <a:p>
                      <a:pPr algn="ctr" fontAlgn="b"/>
                      <a:r>
                        <a:rPr kumimoji="0" lang="es-ES" sz="1100" b="1" u="none" strike="noStrike" kern="1200" dirty="0">
                          <a:solidFill>
                            <a:srgbClr val="FF0000"/>
                          </a:solidFill>
                          <a:effectLst/>
                          <a:latin typeface="+mn-lt"/>
                          <a:ea typeface="+mn-ea"/>
                          <a:cs typeface="+mn-cs"/>
                        </a:rPr>
                        <a:t>4,83</a:t>
                      </a:r>
                    </a:p>
                  </a:txBody>
                  <a:tcPr marL="6587" marR="6587" marT="6587" marB="0" anchor="b">
                    <a:solidFill>
                      <a:srgbClr val="FFFF00"/>
                    </a:solidFill>
                  </a:tcPr>
                </a:tc>
                <a:tc>
                  <a:txBody>
                    <a:bodyPr/>
                    <a:lstStyle/>
                    <a:p>
                      <a:pPr algn="ctr" fontAlgn="b"/>
                      <a:r>
                        <a:rPr lang="es-ES" sz="800" u="none" strike="noStrike">
                          <a:effectLst/>
                        </a:rPr>
                        <a:t>100,00%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67,60</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FACTURACION:</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21.891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6.701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841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11.169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1.307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41.909   </a:t>
                      </a:r>
                      <a:endParaRPr lang="es-ES" sz="800" b="1" i="0" u="none" strike="noStrike">
                        <a:solidFill>
                          <a:srgbClr val="000000"/>
                        </a:solidFill>
                        <a:effectLst/>
                        <a:latin typeface="Calibri"/>
                      </a:endParaRPr>
                    </a:p>
                  </a:txBody>
                  <a:tcPr marL="6587" marR="6587" marT="6587" marB="0" anchor="b"/>
                </a:tc>
                <a:tc>
                  <a:txBody>
                    <a:bodyPr/>
                    <a:lstStyle/>
                    <a:p>
                      <a:pPr algn="ctr" fontAlgn="b"/>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r>
              <a:tr h="157050">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marL="0" algn="ctr" rtl="0" eaLnBrk="1" fontAlgn="b" latinLnBrk="0" hangingPunct="1"/>
                      <a:r>
                        <a:rPr kumimoji="0" lang="es-ES" sz="1100" b="1" u="none" strike="noStrike" kern="1200" dirty="0">
                          <a:solidFill>
                            <a:srgbClr val="FF0000"/>
                          </a:solidFill>
                          <a:effectLst/>
                          <a:latin typeface="+mn-lt"/>
                          <a:ea typeface="+mn-ea"/>
                          <a:cs typeface="+mn-cs"/>
                        </a:rPr>
                        <a:t>52,23%</a:t>
                      </a:r>
                    </a:p>
                  </a:txBody>
                  <a:tcPr marL="6587" marR="6587" marT="6587" marB="0" anchor="b"/>
                </a:tc>
                <a:tc>
                  <a:txBody>
                    <a:bodyPr/>
                    <a:lstStyle/>
                    <a:p>
                      <a:pPr algn="ctr" fontAlgn="b"/>
                      <a:r>
                        <a:rPr lang="es-ES" sz="800" u="none" strike="noStrike">
                          <a:effectLst/>
                        </a:rPr>
                        <a:t>15,99%</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2,01%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26,65%</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3,12%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100,00%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l"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r>
              <a:tr h="115837">
                <a:tc>
                  <a:txBody>
                    <a:bodyPr/>
                    <a:lstStyle/>
                    <a:p>
                      <a:pPr algn="ctr" fontAlgn="b"/>
                      <a:r>
                        <a:rPr lang="es-ES" sz="800" u="none" strike="noStrike">
                          <a:effectLst/>
                        </a:rPr>
                        <a:t>€/m2: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2,52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0,77</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0,10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1,29</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0,15</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56,80%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l"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2,535</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53.144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15.184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1.898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6.570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788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77.584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82,1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13,96</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8,94</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1,52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41,38%</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21,27</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0,806</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16.352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4.672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584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3.285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394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25.287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60,2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10,24</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2,91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0,50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13,49%</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6,93</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0,541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8.943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2.555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365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6.570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788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19.221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26,2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4,45</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2,21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0,38</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10,25%</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5,27</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0,288</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2.555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1.606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402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4.928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591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10.081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13,7</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2,33</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1,16</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0,20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5,38%</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2,76</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0,415</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3.066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767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9.855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1.183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14.870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10,9</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1,85</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1,71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0,29</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7,93%</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4,08</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0,760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36.135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4.336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40.471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9,0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1,54</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4,66</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0,79</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21,58%</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11,10</a:t>
                      </a:r>
                      <a:endParaRPr lang="es-ES" sz="800" b="0" i="0" u="none" strike="noStrike">
                        <a:solidFill>
                          <a:srgbClr val="000000"/>
                        </a:solidFill>
                        <a:effectLst/>
                        <a:latin typeface="Calibri"/>
                      </a:endParaRPr>
                    </a:p>
                  </a:txBody>
                  <a:tcPr marL="6587" marR="6587" marT="6587" marB="0" anchor="b"/>
                </a:tc>
              </a:tr>
              <a:tr h="115837">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r>
              <a:tr h="225737">
                <a:tc>
                  <a:txBody>
                    <a:bodyPr/>
                    <a:lstStyle/>
                    <a:p>
                      <a:pPr marL="0" algn="ctr" rtl="0" eaLnBrk="1" fontAlgn="b" latinLnBrk="0" hangingPunct="1"/>
                      <a:r>
                        <a:rPr kumimoji="0" lang="es-ES" sz="1100" b="1" u="none" strike="noStrike" kern="1200" dirty="0">
                          <a:solidFill>
                            <a:srgbClr val="FF0000"/>
                          </a:solidFill>
                          <a:effectLst/>
                          <a:latin typeface="+mn-lt"/>
                          <a:ea typeface="+mn-ea"/>
                          <a:cs typeface="+mn-cs"/>
                        </a:rPr>
                        <a:t>5,346</a:t>
                      </a:r>
                    </a:p>
                  </a:txBody>
                  <a:tcPr marL="6587" marR="6587" marT="6587" marB="0" anchor="b"/>
                </a:tc>
                <a:tc>
                  <a:txBody>
                    <a:bodyPr/>
                    <a:lstStyle/>
                    <a:p>
                      <a:pPr algn="ctr" fontAlgn="b"/>
                      <a:r>
                        <a:rPr lang="es-ES" sz="800" u="none" strike="noStrike">
                          <a:effectLst/>
                        </a:rPr>
                        <a:t>            80.994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27.083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4.015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67.343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8.081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187.515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dirty="0">
                          <a:effectLst/>
                        </a:rPr>
                        <a:t>21,6</a:t>
                      </a:r>
                      <a:endParaRPr lang="es-ES" sz="800" b="1" i="0" u="none" strike="noStrike" dirty="0">
                        <a:solidFill>
                          <a:srgbClr val="000000"/>
                        </a:solidFill>
                        <a:effectLst/>
                        <a:latin typeface="Calibri"/>
                      </a:endParaRPr>
                    </a:p>
                  </a:txBody>
                  <a:tcPr marL="6587" marR="6587" marT="6587" marB="0" anchor="b"/>
                </a:tc>
                <a:tc>
                  <a:txBody>
                    <a:bodyPr/>
                    <a:lstStyle/>
                    <a:p>
                      <a:pPr algn="ctr" fontAlgn="b"/>
                      <a:r>
                        <a:rPr lang="es-ES" sz="800" u="none" strike="noStrike" dirty="0">
                          <a:effectLst/>
                        </a:rPr>
                        <a:t>3,67</a:t>
                      </a:r>
                      <a:endParaRPr lang="es-ES" sz="800" b="1" i="0" u="none" strike="noStrike" dirty="0">
                        <a:solidFill>
                          <a:srgbClr val="000000"/>
                        </a:solidFill>
                        <a:effectLst/>
                        <a:latin typeface="Calibri"/>
                      </a:endParaRPr>
                    </a:p>
                  </a:txBody>
                  <a:tcPr marL="6587" marR="6587" marT="6587" marB="0" anchor="b"/>
                </a:tc>
                <a:tc>
                  <a:txBody>
                    <a:bodyPr/>
                    <a:lstStyle/>
                    <a:p>
                      <a:pPr marL="0" algn="ctr" rtl="0" eaLnBrk="1" fontAlgn="b" latinLnBrk="0" hangingPunct="1"/>
                      <a:r>
                        <a:rPr kumimoji="0" lang="es-ES" sz="1100" b="1" u="none" strike="noStrike" kern="1200" dirty="0">
                          <a:solidFill>
                            <a:srgbClr val="FF0000"/>
                          </a:solidFill>
                          <a:effectLst/>
                          <a:latin typeface="+mn-lt"/>
                          <a:ea typeface="+mn-ea"/>
                          <a:cs typeface="+mn-cs"/>
                        </a:rPr>
                        <a:t>21,60</a:t>
                      </a:r>
                    </a:p>
                  </a:txBody>
                  <a:tcPr marL="6587" marR="6587" marT="6587" marB="0" anchor="b">
                    <a:solidFill>
                      <a:srgbClr val="FFFF00"/>
                    </a:solidFill>
                  </a:tcPr>
                </a:tc>
                <a:tc>
                  <a:txBody>
                    <a:bodyPr/>
                    <a:lstStyle/>
                    <a:p>
                      <a:pPr marL="0" algn="ctr" rtl="0" eaLnBrk="1" fontAlgn="b" latinLnBrk="0" hangingPunct="1"/>
                      <a:r>
                        <a:rPr kumimoji="0" lang="es-ES" sz="1100" b="1" u="none" strike="noStrike" kern="1200" dirty="0">
                          <a:solidFill>
                            <a:srgbClr val="FF0000"/>
                          </a:solidFill>
                          <a:effectLst/>
                          <a:latin typeface="+mn-lt"/>
                          <a:ea typeface="+mn-ea"/>
                          <a:cs typeface="+mn-cs"/>
                        </a:rPr>
                        <a:t>3,67</a:t>
                      </a:r>
                    </a:p>
                  </a:txBody>
                  <a:tcPr marL="6587" marR="6587" marT="6587" marB="0" anchor="b">
                    <a:solidFill>
                      <a:srgbClr val="FFFF00"/>
                    </a:solidFill>
                  </a:tcPr>
                </a:tc>
                <a:tc>
                  <a:txBody>
                    <a:bodyPr/>
                    <a:lstStyle/>
                    <a:p>
                      <a:pPr algn="ctr" fontAlgn="b"/>
                      <a:r>
                        <a:rPr lang="es-ES" sz="800" u="none" strike="noStrike">
                          <a:effectLst/>
                        </a:rPr>
                        <a:t>100,00%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51,42</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FACTURACION:</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13.769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4.604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683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11.448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1.374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31.878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r>
              <a:tr h="157050">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kumimoji="0" lang="es-ES" sz="1100" b="1" u="none" strike="noStrike" kern="1200" dirty="0">
                          <a:solidFill>
                            <a:srgbClr val="FF0000"/>
                          </a:solidFill>
                          <a:effectLst/>
                          <a:latin typeface="+mn-lt"/>
                          <a:ea typeface="+mn-ea"/>
                          <a:cs typeface="+mn-cs"/>
                        </a:rPr>
                        <a:t>43,19</a:t>
                      </a:r>
                      <a:r>
                        <a:rPr lang="es-ES" sz="800" u="none" strike="noStrike" dirty="0">
                          <a:effectLst/>
                        </a:rPr>
                        <a:t>%</a:t>
                      </a:r>
                      <a:endParaRPr lang="es-ES" sz="800" b="0" i="0" u="none" strike="noStrike" dirty="0">
                        <a:solidFill>
                          <a:srgbClr val="000000"/>
                        </a:solidFill>
                        <a:effectLst/>
                        <a:latin typeface="Calibri"/>
                      </a:endParaRPr>
                    </a:p>
                  </a:txBody>
                  <a:tcPr marL="6587" marR="6587" marT="6587" marB="0" anchor="b"/>
                </a:tc>
                <a:tc>
                  <a:txBody>
                    <a:bodyPr/>
                    <a:lstStyle/>
                    <a:p>
                      <a:pPr algn="ctr" fontAlgn="b"/>
                      <a:r>
                        <a:rPr lang="es-ES" sz="800" u="none" strike="noStrike">
                          <a:effectLst/>
                        </a:rPr>
                        <a:t>14,44%</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2,14%</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35,91%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4,31%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100,00%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l"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r>
              <a:tr h="115837">
                <a:tc>
                  <a:txBody>
                    <a:bodyPr/>
                    <a:lstStyle/>
                    <a:p>
                      <a:pPr algn="ctr" fontAlgn="b"/>
                      <a:r>
                        <a:rPr lang="es-ES" sz="800" u="none" strike="noStrike">
                          <a:effectLst/>
                        </a:rPr>
                        <a:t>€/m2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1,59</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0,53</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0,08</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1,32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0,16</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43,20%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l"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r>
              <a:tr h="225737">
                <a:tc>
                  <a:txBody>
                    <a:bodyPr/>
                    <a:lstStyle/>
                    <a:p>
                      <a:pPr marL="0" algn="ctr" rtl="0" eaLnBrk="1" fontAlgn="b" latinLnBrk="0" hangingPunct="1"/>
                      <a:r>
                        <a:rPr kumimoji="0" lang="es-ES" sz="1100" b="1" u="none" strike="noStrike" kern="1200" dirty="0">
                          <a:solidFill>
                            <a:srgbClr val="FF0000"/>
                          </a:solidFill>
                          <a:effectLst/>
                          <a:latin typeface="+mn-lt"/>
                          <a:ea typeface="+mn-ea"/>
                          <a:cs typeface="+mn-cs"/>
                        </a:rPr>
                        <a:t>6,388</a:t>
                      </a:r>
                    </a:p>
                  </a:txBody>
                  <a:tcPr marL="6587" marR="6587" marT="6587" marB="0" anchor="b"/>
                </a:tc>
                <a:tc>
                  <a:txBody>
                    <a:bodyPr/>
                    <a:lstStyle/>
                    <a:p>
                      <a:pPr algn="ctr" fontAlgn="b"/>
                      <a:r>
                        <a:rPr lang="es-ES" sz="800" u="none" strike="noStrike">
                          <a:effectLst/>
                        </a:rPr>
                        <a:t>          209.766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66.503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8.961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133.043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15.768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434.040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25,0</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4,25</a:t>
                      </a:r>
                      <a:endParaRPr lang="es-ES" sz="800" b="1" i="0" u="none" strike="noStrike">
                        <a:solidFill>
                          <a:srgbClr val="000000"/>
                        </a:solidFill>
                        <a:effectLst/>
                        <a:latin typeface="Calibri"/>
                      </a:endParaRPr>
                    </a:p>
                  </a:txBody>
                  <a:tcPr marL="6587" marR="6587" marT="6587" marB="0" anchor="b"/>
                </a:tc>
                <a:tc>
                  <a:txBody>
                    <a:bodyPr/>
                    <a:lstStyle/>
                    <a:p>
                      <a:pPr marL="0" algn="ctr" rtl="0" eaLnBrk="1" fontAlgn="b" latinLnBrk="0" hangingPunct="1"/>
                      <a:r>
                        <a:rPr kumimoji="0" lang="es-ES" sz="1100" b="1" u="none" strike="noStrike" kern="1200" dirty="0">
                          <a:solidFill>
                            <a:srgbClr val="FF0000"/>
                          </a:solidFill>
                          <a:effectLst/>
                          <a:latin typeface="+mn-lt"/>
                          <a:ea typeface="+mn-ea"/>
                          <a:cs typeface="+mn-cs"/>
                        </a:rPr>
                        <a:t>25,00</a:t>
                      </a:r>
                    </a:p>
                  </a:txBody>
                  <a:tcPr marL="6587" marR="6587" marT="6587" marB="0" anchor="b">
                    <a:solidFill>
                      <a:srgbClr val="FFFF00"/>
                    </a:solidFill>
                  </a:tcPr>
                </a:tc>
                <a:tc>
                  <a:txBody>
                    <a:bodyPr/>
                    <a:lstStyle/>
                    <a:p>
                      <a:pPr marL="0" algn="ctr" rtl="0" eaLnBrk="1" fontAlgn="b" latinLnBrk="0" hangingPunct="1"/>
                      <a:r>
                        <a:rPr kumimoji="0" lang="es-ES" sz="1100" b="1" u="none" strike="noStrike" kern="1200" dirty="0">
                          <a:solidFill>
                            <a:srgbClr val="FF0000"/>
                          </a:solidFill>
                          <a:effectLst/>
                          <a:latin typeface="+mn-lt"/>
                          <a:ea typeface="+mn-ea"/>
                          <a:cs typeface="+mn-cs"/>
                        </a:rPr>
                        <a:t>4,25</a:t>
                      </a:r>
                    </a:p>
                  </a:txBody>
                  <a:tcPr marL="6587" marR="6587" marT="6587" marB="0" anchor="b">
                    <a:solidFill>
                      <a:srgbClr val="FFFF00"/>
                    </a:solidFill>
                  </a:tcPr>
                </a:tc>
                <a:tc>
                  <a:txBody>
                    <a:bodyPr/>
                    <a:lstStyle/>
                    <a:p>
                      <a:pPr algn="l" fontAlgn="b"/>
                      <a:r>
                        <a:rPr lang="es-ES" sz="800" u="none" strike="noStrike">
                          <a:effectLst/>
                        </a:rPr>
                        <a:t>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59,51</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FACTURACION:</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35.660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11.306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1.523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22.617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2.681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73.787   </a:t>
                      </a:r>
                      <a:endParaRPr lang="es-ES" sz="800" b="1" i="0" u="none" strike="noStrike">
                        <a:solidFill>
                          <a:srgbClr val="000000"/>
                        </a:solidFill>
                        <a:effectLst/>
                        <a:latin typeface="Calibri"/>
                      </a:endParaRPr>
                    </a:p>
                  </a:txBody>
                  <a:tcPr marL="6587" marR="6587" marT="6587" marB="0" anchor="b"/>
                </a:tc>
                <a:tc>
                  <a:txBody>
                    <a:bodyPr/>
                    <a:lstStyle/>
                    <a:p>
                      <a:pPr algn="ctr" fontAlgn="b"/>
                      <a:endParaRPr lang="es-ES" sz="800" b="1" i="0" u="none" strike="noStrike">
                        <a:solidFill>
                          <a:srgbClr val="000000"/>
                        </a:solidFill>
                        <a:effectLst/>
                        <a:latin typeface="Calibri"/>
                      </a:endParaRPr>
                    </a:p>
                  </a:txBody>
                  <a:tcPr marL="6587" marR="6587" marT="6587" marB="0" anchor="b"/>
                </a:tc>
                <a:tc>
                  <a:txBody>
                    <a:bodyPr/>
                    <a:lstStyle/>
                    <a:p>
                      <a:pPr algn="ctr" fontAlgn="b"/>
                      <a:endParaRPr lang="es-ES" sz="800" b="1" i="0" u="none" strike="noStrike">
                        <a:solidFill>
                          <a:srgbClr val="000000"/>
                        </a:solidFill>
                        <a:effectLst/>
                        <a:latin typeface="Calibri"/>
                      </a:endParaRPr>
                    </a:p>
                  </a:txBody>
                  <a:tcPr marL="6587" marR="6587" marT="6587" marB="0" anchor="b"/>
                </a:tc>
                <a:tc>
                  <a:txBody>
                    <a:bodyPr/>
                    <a:lstStyle/>
                    <a:p>
                      <a:pPr algn="ctr" fontAlgn="b"/>
                      <a:endParaRPr lang="es-ES" sz="800" b="1" i="0" u="none" strike="noStrike" dirty="0">
                        <a:solidFill>
                          <a:srgbClr val="000000"/>
                        </a:solidFill>
                        <a:effectLst/>
                        <a:latin typeface="Calibri"/>
                      </a:endParaRPr>
                    </a:p>
                  </a:txBody>
                  <a:tcPr marL="6587" marR="6587" marT="6587" marB="0" anchor="b"/>
                </a:tc>
                <a:tc>
                  <a:txBody>
                    <a:bodyPr/>
                    <a:lstStyle/>
                    <a:p>
                      <a:pPr algn="ctr" fontAlgn="b"/>
                      <a:endParaRPr lang="es-ES" sz="800" b="1" i="0" u="none" strike="noStrike">
                        <a:solidFill>
                          <a:srgbClr val="000000"/>
                        </a:solidFill>
                        <a:effectLst/>
                        <a:latin typeface="Calibri"/>
                      </a:endParaRPr>
                    </a:p>
                  </a:txBody>
                  <a:tcPr marL="6587" marR="6587" marT="6587" marB="0" anchor="b"/>
                </a:tc>
                <a:tc>
                  <a:txBody>
                    <a:bodyPr/>
                    <a:lstStyle/>
                    <a:p>
                      <a:pPr algn="l" fontAlgn="b"/>
                      <a:endParaRPr lang="es-ES" sz="800" b="1" i="0" u="none" strike="noStrike">
                        <a:solidFill>
                          <a:srgbClr val="000000"/>
                        </a:solidFill>
                        <a:effectLst/>
                        <a:latin typeface="Calibri"/>
                      </a:endParaRPr>
                    </a:p>
                  </a:txBody>
                  <a:tcPr marL="6587" marR="6587" marT="6587" marB="0" anchor="b"/>
                </a:tc>
                <a:tc>
                  <a:txBody>
                    <a:bodyPr/>
                    <a:lstStyle/>
                    <a:p>
                      <a:pPr algn="ctr" fontAlgn="b"/>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€/m2: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2,05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0,65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0,09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1,30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0,15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4,25   </a:t>
                      </a:r>
                      <a:endParaRPr lang="es-ES" sz="800" b="1" i="0" u="none" strike="noStrike">
                        <a:solidFill>
                          <a:srgbClr val="000000"/>
                        </a:solidFill>
                        <a:effectLst/>
                        <a:latin typeface="Calibri"/>
                      </a:endParaRPr>
                    </a:p>
                  </a:txBody>
                  <a:tcPr marL="6587" marR="6587" marT="6587" marB="0" anchor="b"/>
                </a:tc>
                <a:tc>
                  <a:txBody>
                    <a:bodyPr/>
                    <a:lstStyle/>
                    <a:p>
                      <a:pPr algn="ctr" fontAlgn="b"/>
                      <a:endParaRPr lang="es-ES" sz="800" b="1" i="0" u="none" strike="noStrike">
                        <a:solidFill>
                          <a:srgbClr val="000000"/>
                        </a:solidFill>
                        <a:effectLst/>
                        <a:latin typeface="Calibri"/>
                      </a:endParaRPr>
                    </a:p>
                  </a:txBody>
                  <a:tcPr marL="6587" marR="6587" marT="6587" marB="0" anchor="b"/>
                </a:tc>
                <a:tc>
                  <a:txBody>
                    <a:bodyPr/>
                    <a:lstStyle/>
                    <a:p>
                      <a:pPr algn="ctr" fontAlgn="b"/>
                      <a:endParaRPr lang="es-ES" sz="800" b="1" i="0" u="none" strike="noStrike">
                        <a:solidFill>
                          <a:srgbClr val="000000"/>
                        </a:solidFill>
                        <a:effectLst/>
                        <a:latin typeface="Calibri"/>
                      </a:endParaRPr>
                    </a:p>
                  </a:txBody>
                  <a:tcPr marL="6587" marR="6587" marT="6587" marB="0" anchor="b"/>
                </a:tc>
                <a:tc>
                  <a:txBody>
                    <a:bodyPr/>
                    <a:lstStyle/>
                    <a:p>
                      <a:pPr algn="ctr" fontAlgn="b"/>
                      <a:endParaRPr lang="es-ES" sz="800" b="1" i="0" u="none" strike="noStrike">
                        <a:solidFill>
                          <a:srgbClr val="000000"/>
                        </a:solidFill>
                        <a:effectLst/>
                        <a:latin typeface="Calibri"/>
                      </a:endParaRPr>
                    </a:p>
                  </a:txBody>
                  <a:tcPr marL="6587" marR="6587" marT="6587" marB="0" anchor="b"/>
                </a:tc>
                <a:tc>
                  <a:txBody>
                    <a:bodyPr/>
                    <a:lstStyle/>
                    <a:p>
                      <a:pPr algn="ctr" fontAlgn="b"/>
                      <a:endParaRPr lang="es-ES" sz="800" b="1" i="0" u="none" strike="noStrike">
                        <a:solidFill>
                          <a:srgbClr val="000000"/>
                        </a:solidFill>
                        <a:effectLst/>
                        <a:latin typeface="Calibri"/>
                      </a:endParaRPr>
                    </a:p>
                  </a:txBody>
                  <a:tcPr marL="6587" marR="6587" marT="6587" marB="0" anchor="b"/>
                </a:tc>
                <a:tc>
                  <a:txBody>
                    <a:bodyPr/>
                    <a:lstStyle/>
                    <a:p>
                      <a:pPr algn="l" fontAlgn="b"/>
                      <a:endParaRPr lang="es-ES" sz="800" b="1" i="0" u="none" strike="noStrike">
                        <a:solidFill>
                          <a:srgbClr val="000000"/>
                        </a:solidFill>
                        <a:effectLst/>
                        <a:latin typeface="Calibri"/>
                      </a:endParaRPr>
                    </a:p>
                  </a:txBody>
                  <a:tcPr marL="6587" marR="6587" marT="6587" marB="0" anchor="b"/>
                </a:tc>
                <a:tc>
                  <a:txBody>
                    <a:bodyPr/>
                    <a:lstStyle/>
                    <a:p>
                      <a:pPr algn="ctr" fontAlgn="b"/>
                      <a:endParaRPr lang="es-ES" sz="800" b="0" i="0" u="none" strike="noStrike">
                        <a:solidFill>
                          <a:srgbClr val="000000"/>
                        </a:solidFill>
                        <a:effectLst/>
                        <a:latin typeface="Calibri"/>
                      </a:endParaRPr>
                    </a:p>
                  </a:txBody>
                  <a:tcPr marL="6587" marR="6587" marT="6587" marB="0" anchor="b"/>
                </a:tc>
              </a:tr>
              <a:tr h="115837">
                <a:tc>
                  <a:txBody>
                    <a:bodyPr/>
                    <a:lstStyle/>
                    <a:p>
                      <a:pPr algn="ctr" fontAlgn="b"/>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48,33%</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15,32%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2,06%</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30,65%</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3,63%</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dirty="0">
                          <a:effectLst/>
                        </a:rPr>
                        <a:t>100,00%</a:t>
                      </a:r>
                      <a:endParaRPr lang="es-ES" sz="800" b="0" i="0" u="none" strike="noStrike" dirty="0">
                        <a:solidFill>
                          <a:srgbClr val="000000"/>
                        </a:solidFill>
                        <a:effectLst/>
                        <a:latin typeface="Calibri"/>
                      </a:endParaRPr>
                    </a:p>
                  </a:txBody>
                  <a:tcPr marL="6587" marR="6587" marT="6587" marB="0" anchor="b"/>
                </a:tc>
                <a:tc>
                  <a:txBody>
                    <a:bodyPr/>
                    <a:lstStyle/>
                    <a:p>
                      <a:pPr algn="ctr" fontAlgn="b"/>
                      <a:endParaRPr lang="es-ES" sz="800" b="0" i="0" u="none" strike="noStrike">
                        <a:solidFill>
                          <a:srgbClr val="000000"/>
                        </a:solidFill>
                        <a:effectLst/>
                        <a:latin typeface="Calibri"/>
                      </a:endParaRPr>
                    </a:p>
                  </a:txBody>
                  <a:tcPr marL="6587" marR="6587" marT="6587" marB="0" anchor="b"/>
                </a:tc>
                <a:tc>
                  <a:txBody>
                    <a:bodyPr/>
                    <a:lstStyle/>
                    <a:p>
                      <a:pPr algn="ctr" fontAlgn="b"/>
                      <a:endParaRPr lang="es-ES" sz="800" b="0" i="0" u="none" strike="noStrike">
                        <a:solidFill>
                          <a:srgbClr val="000000"/>
                        </a:solidFill>
                        <a:effectLst/>
                        <a:latin typeface="Calibri"/>
                      </a:endParaRPr>
                    </a:p>
                  </a:txBody>
                  <a:tcPr marL="6587" marR="6587" marT="6587" marB="0" anchor="b"/>
                </a:tc>
                <a:tc>
                  <a:txBody>
                    <a:bodyPr/>
                    <a:lstStyle/>
                    <a:p>
                      <a:pPr algn="l" fontAlgn="b"/>
                      <a:endParaRPr lang="es-ES" sz="800" b="0" i="0" u="none" strike="noStrike">
                        <a:solidFill>
                          <a:srgbClr val="000000"/>
                        </a:solidFill>
                        <a:effectLst/>
                        <a:latin typeface="Calibri"/>
                      </a:endParaRPr>
                    </a:p>
                  </a:txBody>
                  <a:tcPr marL="6587" marR="6587" marT="6587" marB="0" anchor="b"/>
                </a:tc>
                <a:tc>
                  <a:txBody>
                    <a:bodyPr/>
                    <a:lstStyle/>
                    <a:p>
                      <a:pPr algn="l" fontAlgn="b"/>
                      <a:endParaRPr lang="es-ES" sz="800" b="0" i="0" u="none" strike="noStrike">
                        <a:solidFill>
                          <a:srgbClr val="000000"/>
                        </a:solidFill>
                        <a:effectLst/>
                        <a:latin typeface="Calibri"/>
                      </a:endParaRPr>
                    </a:p>
                  </a:txBody>
                  <a:tcPr marL="6587" marR="6587" marT="6587" marB="0" anchor="b"/>
                </a:tc>
                <a:tc>
                  <a:txBody>
                    <a:bodyPr/>
                    <a:lstStyle/>
                    <a:p>
                      <a:pPr algn="l" fontAlgn="b"/>
                      <a:endParaRPr lang="es-ES" sz="800" b="0" i="0" u="none" strike="noStrike" dirty="0">
                        <a:solidFill>
                          <a:srgbClr val="000000"/>
                        </a:solidFill>
                        <a:effectLst/>
                        <a:latin typeface="Calibri"/>
                      </a:endParaRPr>
                    </a:p>
                  </a:txBody>
                  <a:tcPr marL="6587" marR="6587" marT="6587" marB="0" anchor="b"/>
                </a:tc>
                <a:tc>
                  <a:txBody>
                    <a:bodyPr/>
                    <a:lstStyle/>
                    <a:p>
                      <a:pPr algn="l" fontAlgn="b"/>
                      <a:endParaRPr lang="es-ES" sz="800" b="0" i="0" u="none" strike="noStrike" dirty="0">
                        <a:solidFill>
                          <a:srgbClr val="000000"/>
                        </a:solidFill>
                        <a:effectLst/>
                        <a:latin typeface="Calibri"/>
                      </a:endParaRPr>
                    </a:p>
                  </a:txBody>
                  <a:tcPr marL="6587" marR="6587" marT="6587" marB="0" anchor="b"/>
                </a:tc>
              </a:tr>
            </a:tbl>
          </a:graphicData>
        </a:graphic>
      </p:graphicFrame>
      <p:sp>
        <p:nvSpPr>
          <p:cNvPr id="8" name="7 Título"/>
          <p:cNvSpPr>
            <a:spLocks noGrp="1"/>
          </p:cNvSpPr>
          <p:nvPr>
            <p:ph type="title"/>
          </p:nvPr>
        </p:nvSpPr>
        <p:spPr>
          <a:xfrm>
            <a:off x="683568" y="0"/>
            <a:ext cx="8003232" cy="548680"/>
          </a:xfrm>
        </p:spPr>
        <p:txBody>
          <a:bodyPr>
            <a:noAutofit/>
          </a:bodyPr>
          <a:lstStyle/>
          <a:p>
            <a:r>
              <a:rPr lang="es-ES" sz="3200" dirty="0" smtClean="0"/>
              <a:t>TUNEL DE SOMOSIERRA (LEDS)</a:t>
            </a:r>
            <a:endParaRPr lang="es-ES" sz="32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40</a:t>
            </a:fld>
            <a:endParaRPr lang="es-ES"/>
          </a:p>
        </p:txBody>
      </p:sp>
      <p:graphicFrame>
        <p:nvGraphicFramePr>
          <p:cNvPr id="7" name="6 Tabla"/>
          <p:cNvGraphicFramePr>
            <a:graphicFrameLocks noGrp="1"/>
          </p:cNvGraphicFramePr>
          <p:nvPr>
            <p:extLst>
              <p:ext uri="{D42A27DB-BD31-4B8C-83A1-F6EECF244321}">
                <p14:modId xmlns:p14="http://schemas.microsoft.com/office/powerpoint/2010/main" xmlns="" val="1737200083"/>
              </p:ext>
            </p:extLst>
          </p:nvPr>
        </p:nvGraphicFramePr>
        <p:xfrm>
          <a:off x="1187624" y="577564"/>
          <a:ext cx="7128793" cy="6341396"/>
        </p:xfrm>
        <a:graphic>
          <a:graphicData uri="http://schemas.openxmlformats.org/drawingml/2006/table">
            <a:tbl>
              <a:tblPr>
                <a:tableStyleId>{5C22544A-7EE6-4342-B048-85BDC9FD1C3A}</a:tableStyleId>
              </a:tblPr>
              <a:tblGrid>
                <a:gridCol w="624198"/>
                <a:gridCol w="519529"/>
                <a:gridCol w="485274"/>
                <a:gridCol w="530948"/>
                <a:gridCol w="530948"/>
                <a:gridCol w="479567"/>
                <a:gridCol w="525240"/>
                <a:gridCol w="616586"/>
                <a:gridCol w="593749"/>
                <a:gridCol w="601362"/>
                <a:gridCol w="548075"/>
                <a:gridCol w="616586"/>
                <a:gridCol w="456731"/>
              </a:tblGrid>
              <a:tr h="143312">
                <a:tc>
                  <a:txBody>
                    <a:bodyPr/>
                    <a:lstStyle/>
                    <a:p>
                      <a:pPr algn="l" fontAlgn="b"/>
                      <a:endParaRPr lang="es-ES" sz="800" b="0" i="0" u="none" strike="noStrike" dirty="0">
                        <a:solidFill>
                          <a:srgbClr val="000000"/>
                        </a:solidFill>
                        <a:effectLst/>
                        <a:latin typeface="Calibri"/>
                      </a:endParaRPr>
                    </a:p>
                  </a:txBody>
                  <a:tcPr marL="6587" marR="6587" marT="6587" marB="0" anchor="b"/>
                </a:tc>
                <a:tc gridSpan="6">
                  <a:txBody>
                    <a:bodyPr/>
                    <a:lstStyle/>
                    <a:p>
                      <a:pPr algn="ctr" fontAlgn="b"/>
                      <a:r>
                        <a:rPr lang="es-ES" sz="1000" u="none" strike="noStrike" dirty="0">
                          <a:effectLst/>
                        </a:rPr>
                        <a:t>CONSUMOS</a:t>
                      </a:r>
                      <a:endParaRPr lang="es-ES" sz="1000" b="0" i="0" u="none" strike="noStrike" dirty="0">
                        <a:solidFill>
                          <a:srgbClr val="000000"/>
                        </a:solidFill>
                        <a:effectLst/>
                        <a:latin typeface="Calibri"/>
                      </a:endParaRPr>
                    </a:p>
                  </a:txBody>
                  <a:tcPr marL="6587" marR="6587" marT="6587" marB="0" anchor="b">
                    <a:solidFill>
                      <a:srgbClr val="FF0000"/>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endParaRPr lang="es-ES" sz="800" b="0" i="0" u="none" strike="noStrike">
                        <a:solidFill>
                          <a:srgbClr val="000000"/>
                        </a:solidFill>
                        <a:effectLst/>
                        <a:latin typeface="Calibri"/>
                      </a:endParaRPr>
                    </a:p>
                  </a:txBody>
                  <a:tcPr marL="6587" marR="6587" marT="6587" marB="0" anchor="b"/>
                </a:tc>
                <a:tc>
                  <a:txBody>
                    <a:bodyPr/>
                    <a:lstStyle/>
                    <a:p>
                      <a:pPr algn="l" fontAlgn="b"/>
                      <a:endParaRPr lang="es-ES" sz="800" b="0" i="0" u="none" strike="noStrike">
                        <a:solidFill>
                          <a:srgbClr val="000000"/>
                        </a:solidFill>
                        <a:effectLst/>
                        <a:latin typeface="Calibri"/>
                      </a:endParaRPr>
                    </a:p>
                  </a:txBody>
                  <a:tcPr marL="6587" marR="6587" marT="6587" marB="0" anchor="b"/>
                </a:tc>
                <a:tc>
                  <a:txBody>
                    <a:bodyPr/>
                    <a:lstStyle/>
                    <a:p>
                      <a:pPr algn="l" fontAlgn="b"/>
                      <a:endParaRPr lang="es-ES" sz="800" b="0" i="0" u="none" strike="noStrike">
                        <a:solidFill>
                          <a:srgbClr val="000000"/>
                        </a:solidFill>
                        <a:effectLst/>
                        <a:latin typeface="Calibri"/>
                      </a:endParaRPr>
                    </a:p>
                  </a:txBody>
                  <a:tcPr marL="6587" marR="6587" marT="6587" marB="0" anchor="b"/>
                </a:tc>
                <a:tc>
                  <a:txBody>
                    <a:bodyPr/>
                    <a:lstStyle/>
                    <a:p>
                      <a:pPr algn="l" fontAlgn="b"/>
                      <a:endParaRPr lang="es-ES" sz="800" b="0" i="0" u="none" strike="noStrike">
                        <a:solidFill>
                          <a:srgbClr val="000000"/>
                        </a:solidFill>
                        <a:effectLst/>
                        <a:latin typeface="Calibri"/>
                      </a:endParaRPr>
                    </a:p>
                  </a:txBody>
                  <a:tcPr marL="6587" marR="6587" marT="6587" marB="0" anchor="b"/>
                </a:tc>
                <a:tc>
                  <a:txBody>
                    <a:bodyPr/>
                    <a:lstStyle/>
                    <a:p>
                      <a:pPr algn="l" fontAlgn="b"/>
                      <a:endParaRPr lang="es-ES" sz="800" b="0" i="0" u="none" strike="noStrike">
                        <a:solidFill>
                          <a:srgbClr val="000000"/>
                        </a:solidFill>
                        <a:effectLst/>
                        <a:latin typeface="Calibri"/>
                      </a:endParaRPr>
                    </a:p>
                  </a:txBody>
                  <a:tcPr marL="6587" marR="6587" marT="6587" marB="0" anchor="b"/>
                </a:tc>
                <a:tc>
                  <a:txBody>
                    <a:bodyPr/>
                    <a:lstStyle/>
                    <a:p>
                      <a:pPr algn="l" fontAlgn="b"/>
                      <a:endParaRPr lang="es-ES" sz="800" b="0" i="0" u="none" strike="noStrike">
                        <a:solidFill>
                          <a:srgbClr val="000000"/>
                        </a:solidFill>
                        <a:effectLst/>
                        <a:latin typeface="Calibri"/>
                      </a:endParaRPr>
                    </a:p>
                  </a:txBody>
                  <a:tcPr marL="6587" marR="6587" marT="6587" marB="0" anchor="b"/>
                </a:tc>
              </a:tr>
              <a:tr h="335637">
                <a:tc>
                  <a:txBody>
                    <a:bodyPr/>
                    <a:lstStyle/>
                    <a:p>
                      <a:pPr algn="ctr" fontAlgn="ctr"/>
                      <a:r>
                        <a:rPr lang="es-ES" sz="800" u="none" strike="noStrike">
                          <a:effectLst/>
                        </a:rPr>
                        <a:t>POT/m2 (W/m2) TUNEL</a:t>
                      </a:r>
                      <a:endParaRPr lang="es-ES" sz="800" b="1" i="0" u="none" strike="noStrike">
                        <a:solidFill>
                          <a:srgbClr val="000000"/>
                        </a:solidFill>
                        <a:effectLst/>
                        <a:latin typeface="Calibri"/>
                      </a:endParaRPr>
                    </a:p>
                  </a:txBody>
                  <a:tcPr marL="6587" marR="6587" marT="6587" marB="0" anchor="ctr"/>
                </a:tc>
                <a:tc>
                  <a:txBody>
                    <a:bodyPr/>
                    <a:lstStyle/>
                    <a:p>
                      <a:pPr algn="ctr" fontAlgn="ctr"/>
                      <a:r>
                        <a:rPr lang="es-ES" sz="800" u="none" strike="noStrike">
                          <a:effectLst/>
                        </a:rPr>
                        <a:t>SOLEADO</a:t>
                      </a:r>
                      <a:endParaRPr lang="es-ES" sz="800" b="1" i="0" u="none" strike="noStrike">
                        <a:solidFill>
                          <a:srgbClr val="000000"/>
                        </a:solidFill>
                        <a:effectLst/>
                        <a:latin typeface="Calibri"/>
                      </a:endParaRPr>
                    </a:p>
                  </a:txBody>
                  <a:tcPr marL="6587" marR="6587" marT="6587" marB="0" anchor="ctr"/>
                </a:tc>
                <a:tc>
                  <a:txBody>
                    <a:bodyPr/>
                    <a:lstStyle/>
                    <a:p>
                      <a:pPr algn="ctr" fontAlgn="ctr"/>
                      <a:r>
                        <a:rPr lang="es-ES" sz="800" u="none" strike="noStrike">
                          <a:effectLst/>
                        </a:rPr>
                        <a:t>NUBLADO</a:t>
                      </a:r>
                      <a:endParaRPr lang="es-ES" sz="800" b="1" i="0" u="none" strike="noStrike">
                        <a:solidFill>
                          <a:srgbClr val="000000"/>
                        </a:solidFill>
                        <a:effectLst/>
                        <a:latin typeface="Calibri"/>
                      </a:endParaRPr>
                    </a:p>
                  </a:txBody>
                  <a:tcPr marL="6587" marR="6587" marT="6587" marB="0" anchor="ctr"/>
                </a:tc>
                <a:tc>
                  <a:txBody>
                    <a:bodyPr/>
                    <a:lstStyle/>
                    <a:p>
                      <a:pPr algn="ctr" fontAlgn="ctr"/>
                      <a:r>
                        <a:rPr lang="es-ES" sz="800" u="none" strike="noStrike">
                          <a:effectLst/>
                        </a:rPr>
                        <a:t>CREPUSCULAR</a:t>
                      </a:r>
                      <a:endParaRPr lang="es-ES" sz="800" b="1" i="0" u="none" strike="noStrike">
                        <a:solidFill>
                          <a:srgbClr val="000000"/>
                        </a:solidFill>
                        <a:effectLst/>
                        <a:latin typeface="Calibri"/>
                      </a:endParaRPr>
                    </a:p>
                  </a:txBody>
                  <a:tcPr marL="6587" marR="6587" marT="6587" marB="0" anchor="ctr"/>
                </a:tc>
                <a:tc>
                  <a:txBody>
                    <a:bodyPr/>
                    <a:lstStyle/>
                    <a:p>
                      <a:pPr algn="ctr" fontAlgn="ctr"/>
                      <a:r>
                        <a:rPr lang="es-ES" sz="800" u="none" strike="noStrike">
                          <a:effectLst/>
                        </a:rPr>
                        <a:t>PERMANENTE</a:t>
                      </a:r>
                      <a:endParaRPr lang="es-ES" sz="800" b="1" i="0" u="none" strike="noStrike">
                        <a:solidFill>
                          <a:srgbClr val="000000"/>
                        </a:solidFill>
                        <a:effectLst/>
                        <a:latin typeface="Calibri"/>
                      </a:endParaRPr>
                    </a:p>
                  </a:txBody>
                  <a:tcPr marL="6587" marR="6587" marT="6587" marB="0" anchor="ctr"/>
                </a:tc>
                <a:tc>
                  <a:txBody>
                    <a:bodyPr/>
                    <a:lstStyle/>
                    <a:p>
                      <a:pPr algn="ctr" fontAlgn="ctr"/>
                      <a:r>
                        <a:rPr lang="es-ES" sz="800" u="none" strike="noStrike">
                          <a:effectLst/>
                        </a:rPr>
                        <a:t>NOCTURNO</a:t>
                      </a:r>
                      <a:endParaRPr lang="es-ES" sz="800" b="1" i="0" u="none" strike="noStrike">
                        <a:solidFill>
                          <a:srgbClr val="000000"/>
                        </a:solidFill>
                        <a:effectLst/>
                        <a:latin typeface="Calibri"/>
                      </a:endParaRPr>
                    </a:p>
                  </a:txBody>
                  <a:tcPr marL="6587" marR="6587" marT="6587" marB="0" anchor="ctr"/>
                </a:tc>
                <a:tc>
                  <a:txBody>
                    <a:bodyPr/>
                    <a:lstStyle/>
                    <a:p>
                      <a:pPr algn="ctr" fontAlgn="ctr"/>
                      <a:r>
                        <a:rPr lang="es-ES" sz="800" u="none" strike="noStrike" dirty="0">
                          <a:effectLst/>
                        </a:rPr>
                        <a:t>TOTAL</a:t>
                      </a:r>
                      <a:endParaRPr lang="es-ES" sz="800" b="1" i="0" u="none" strike="noStrike" dirty="0">
                        <a:solidFill>
                          <a:srgbClr val="000000"/>
                        </a:solidFill>
                        <a:effectLst/>
                        <a:latin typeface="Calibri"/>
                      </a:endParaRPr>
                    </a:p>
                  </a:txBody>
                  <a:tcPr marL="6587" marR="6587" marT="6587" marB="0" anchor="ctr">
                    <a:solidFill>
                      <a:srgbClr val="FF0000"/>
                    </a:solidFill>
                  </a:tcPr>
                </a:tc>
                <a:tc>
                  <a:txBody>
                    <a:bodyPr/>
                    <a:lstStyle/>
                    <a:p>
                      <a:pPr algn="ctr" fontAlgn="ctr"/>
                      <a:r>
                        <a:rPr lang="es-ES" sz="800" u="none" strike="noStrike">
                          <a:effectLst/>
                        </a:rPr>
                        <a:t>RATIO Kwh/m2 TRAMO</a:t>
                      </a:r>
                      <a:endParaRPr lang="es-ES" sz="800" b="1" i="0" u="none" strike="noStrike">
                        <a:solidFill>
                          <a:srgbClr val="000000"/>
                        </a:solidFill>
                        <a:effectLst/>
                        <a:latin typeface="Calibri"/>
                      </a:endParaRPr>
                    </a:p>
                  </a:txBody>
                  <a:tcPr marL="6587" marR="6587" marT="6587" marB="0" anchor="ctr"/>
                </a:tc>
                <a:tc>
                  <a:txBody>
                    <a:bodyPr/>
                    <a:lstStyle/>
                    <a:p>
                      <a:pPr algn="ctr" fontAlgn="ctr"/>
                      <a:r>
                        <a:rPr lang="es-ES" sz="800" u="none" strike="noStrike">
                          <a:effectLst/>
                        </a:rPr>
                        <a:t>RATIO  €/m2 TRAMO</a:t>
                      </a:r>
                      <a:endParaRPr lang="es-ES" sz="800" b="1" i="0" u="none" strike="noStrike">
                        <a:solidFill>
                          <a:srgbClr val="000000"/>
                        </a:solidFill>
                        <a:effectLst/>
                        <a:latin typeface="Calibri"/>
                      </a:endParaRPr>
                    </a:p>
                  </a:txBody>
                  <a:tcPr marL="6587" marR="6587" marT="6587" marB="0" anchor="ctr"/>
                </a:tc>
                <a:tc>
                  <a:txBody>
                    <a:bodyPr/>
                    <a:lstStyle/>
                    <a:p>
                      <a:pPr algn="ctr" fontAlgn="ctr"/>
                      <a:r>
                        <a:rPr lang="es-ES" sz="800" u="none" strike="noStrike">
                          <a:effectLst/>
                        </a:rPr>
                        <a:t>RATIO Kwh/m2 TUNEL</a:t>
                      </a:r>
                      <a:endParaRPr lang="es-ES" sz="800" b="1" i="0" u="none" strike="noStrike">
                        <a:solidFill>
                          <a:srgbClr val="000000"/>
                        </a:solidFill>
                        <a:effectLst/>
                        <a:latin typeface="Calibri"/>
                      </a:endParaRPr>
                    </a:p>
                  </a:txBody>
                  <a:tcPr marL="6587" marR="6587" marT="6587" marB="0" anchor="ctr"/>
                </a:tc>
                <a:tc>
                  <a:txBody>
                    <a:bodyPr/>
                    <a:lstStyle/>
                    <a:p>
                      <a:pPr algn="ctr" fontAlgn="ctr"/>
                      <a:r>
                        <a:rPr lang="es-ES" sz="800" u="none" strike="noStrike">
                          <a:effectLst/>
                        </a:rPr>
                        <a:t>RATIO  €/m2 TUNEL</a:t>
                      </a:r>
                      <a:endParaRPr lang="es-ES" sz="800" b="1" i="0" u="none" strike="noStrike">
                        <a:solidFill>
                          <a:srgbClr val="000000"/>
                        </a:solidFill>
                        <a:effectLst/>
                        <a:latin typeface="Calibri"/>
                      </a:endParaRPr>
                    </a:p>
                  </a:txBody>
                  <a:tcPr marL="6587" marR="6587" marT="6587" marB="0" anchor="ctr"/>
                </a:tc>
                <a:tc>
                  <a:txBody>
                    <a:bodyPr/>
                    <a:lstStyle/>
                    <a:p>
                      <a:pPr algn="ctr" fontAlgn="ctr"/>
                      <a:r>
                        <a:rPr lang="es-ES" sz="800" u="none" strike="noStrike">
                          <a:effectLst/>
                        </a:rPr>
                        <a:t>% S/CONSUMO TOTAL</a:t>
                      </a:r>
                      <a:endParaRPr lang="es-ES" sz="800" b="1" i="0" u="none" strike="noStrike">
                        <a:solidFill>
                          <a:srgbClr val="000000"/>
                        </a:solidFill>
                        <a:effectLst/>
                        <a:latin typeface="Calibri"/>
                      </a:endParaRPr>
                    </a:p>
                  </a:txBody>
                  <a:tcPr marL="6587" marR="6587" marT="6587" marB="0" anchor="ctr"/>
                </a:tc>
                <a:tc>
                  <a:txBody>
                    <a:bodyPr/>
                    <a:lstStyle/>
                    <a:p>
                      <a:pPr algn="l" fontAlgn="ctr"/>
                      <a:r>
                        <a:rPr lang="es-ES" sz="800" u="none" strike="noStrike" dirty="0">
                          <a:effectLst/>
                        </a:rPr>
                        <a:t>RATIO €/ml</a:t>
                      </a:r>
                      <a:endParaRPr lang="es-ES" sz="800" b="1" i="0" u="none" strike="noStrike" dirty="0">
                        <a:solidFill>
                          <a:srgbClr val="000000"/>
                        </a:solidFill>
                        <a:effectLst/>
                        <a:latin typeface="Calibri"/>
                      </a:endParaRPr>
                    </a:p>
                  </a:txBody>
                  <a:tcPr marL="6587" marR="6587" marT="6587" marB="0" anchor="ctr"/>
                </a:tc>
              </a:tr>
              <a:tr h="225737">
                <a:tc>
                  <a:txBody>
                    <a:bodyPr/>
                    <a:lstStyle/>
                    <a:p>
                      <a:pPr algn="ctr" fontAlgn="b"/>
                      <a:r>
                        <a:rPr lang="es-ES" sz="800" u="none" strike="noStrike">
                          <a:effectLst/>
                        </a:rPr>
                        <a:t>3,802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82.782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23.652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2.628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3.285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394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112.741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119,3</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20,28</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12,99</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2,21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45,73%</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30,91</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1,152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22.484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6.424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730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6.570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394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36.602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87,1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14,82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4,22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0,72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14,85%</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10,04</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0,760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14.564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4.161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dirty="0">
                          <a:effectLst/>
                        </a:rPr>
                        <a:t>                   475   </a:t>
                      </a:r>
                      <a:endParaRPr lang="es-ES" sz="800" b="0" i="0" u="none" strike="noStrike" dirty="0">
                        <a:solidFill>
                          <a:srgbClr val="000000"/>
                        </a:solidFill>
                        <a:effectLst/>
                        <a:latin typeface="Calibri"/>
                      </a:endParaRPr>
                    </a:p>
                  </a:txBody>
                  <a:tcPr marL="6587" marR="6587" marT="6587" marB="0" anchor="b"/>
                </a:tc>
                <a:tc>
                  <a:txBody>
                    <a:bodyPr/>
                    <a:lstStyle/>
                    <a:p>
                      <a:pPr algn="ctr" fontAlgn="b"/>
                      <a:r>
                        <a:rPr lang="es-ES" sz="800" u="none" strike="noStrike">
                          <a:effectLst/>
                        </a:rPr>
                        <a:t>               4.928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788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24.915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39,5</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6,72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2,87</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0,49</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10,11%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6,83</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0,680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8.943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3.431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675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4.928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591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18.568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13,6</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2,31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2,14</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0,36</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7,53%</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5,09</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0,276</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1.752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438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9.855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1.183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13.228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15,7</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2,68</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14,00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2,38</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5,37%</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3,63</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0,760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36.135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4.336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40.471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9,0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1,54</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4,66</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0,79</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16,42%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11,10</a:t>
                      </a:r>
                      <a:endParaRPr lang="es-ES" sz="800" b="0" i="0" u="none" strike="noStrike">
                        <a:solidFill>
                          <a:srgbClr val="000000"/>
                        </a:solidFill>
                        <a:effectLst/>
                        <a:latin typeface="Calibri"/>
                      </a:endParaRPr>
                    </a:p>
                  </a:txBody>
                  <a:tcPr marL="6587" marR="6587" marT="6587" marB="0" anchor="b"/>
                </a:tc>
              </a:tr>
              <a:tr h="115837">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1100" b="1" u="none" strike="noStrike" dirty="0">
                          <a:solidFill>
                            <a:srgbClr val="FF0000"/>
                          </a:solidFill>
                          <a:effectLst/>
                        </a:rPr>
                        <a:t>7,431</a:t>
                      </a:r>
                      <a:endParaRPr lang="es-ES" sz="1100" b="1" i="0" u="none" strike="noStrike" dirty="0">
                        <a:solidFill>
                          <a:srgbClr val="FF0000"/>
                        </a:solidFill>
                        <a:effectLst/>
                        <a:latin typeface="Calibri"/>
                      </a:endParaRPr>
                    </a:p>
                  </a:txBody>
                  <a:tcPr marL="6587" marR="6587" marT="6587" marB="0" anchor="b"/>
                </a:tc>
                <a:tc>
                  <a:txBody>
                    <a:bodyPr/>
                    <a:lstStyle/>
                    <a:p>
                      <a:pPr algn="ctr" fontAlgn="b"/>
                      <a:r>
                        <a:rPr lang="es-ES" sz="800" u="none" strike="noStrike" dirty="0">
                          <a:effectLst/>
                        </a:rPr>
                        <a:t>          128.772   </a:t>
                      </a:r>
                      <a:endParaRPr lang="es-ES" sz="800" b="1" i="0" u="none" strike="noStrike" dirty="0">
                        <a:solidFill>
                          <a:srgbClr val="000000"/>
                        </a:solidFill>
                        <a:effectLst/>
                        <a:latin typeface="Calibri"/>
                      </a:endParaRPr>
                    </a:p>
                  </a:txBody>
                  <a:tcPr marL="6587" marR="6587" marT="6587" marB="0" anchor="b"/>
                </a:tc>
                <a:tc>
                  <a:txBody>
                    <a:bodyPr/>
                    <a:lstStyle/>
                    <a:p>
                      <a:pPr algn="ctr" fontAlgn="b"/>
                      <a:r>
                        <a:rPr lang="es-ES" sz="800" u="none" strike="noStrike">
                          <a:effectLst/>
                        </a:rPr>
                        <a:t>          39.420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4.946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65.700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7.687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246.525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dirty="0">
                          <a:effectLst/>
                        </a:rPr>
                        <a:t>28,4</a:t>
                      </a:r>
                      <a:endParaRPr lang="es-ES" sz="800" b="1" i="0" u="none" strike="noStrike" dirty="0">
                        <a:solidFill>
                          <a:srgbClr val="000000"/>
                        </a:solidFill>
                        <a:effectLst/>
                        <a:latin typeface="Calibri"/>
                      </a:endParaRPr>
                    </a:p>
                  </a:txBody>
                  <a:tcPr marL="6587" marR="6587" marT="6587" marB="0" anchor="b"/>
                </a:tc>
                <a:tc>
                  <a:txBody>
                    <a:bodyPr/>
                    <a:lstStyle/>
                    <a:p>
                      <a:pPr algn="ctr" fontAlgn="b"/>
                      <a:r>
                        <a:rPr lang="es-ES" sz="800" u="none" strike="noStrike" dirty="0">
                          <a:effectLst/>
                        </a:rPr>
                        <a:t>4,83</a:t>
                      </a:r>
                      <a:endParaRPr lang="es-ES" sz="800" b="1" i="0" u="none" strike="noStrike" dirty="0">
                        <a:solidFill>
                          <a:srgbClr val="000000"/>
                        </a:solidFill>
                        <a:effectLst/>
                        <a:latin typeface="Calibri"/>
                      </a:endParaRPr>
                    </a:p>
                  </a:txBody>
                  <a:tcPr marL="6587" marR="6587" marT="6587" marB="0" anchor="b"/>
                </a:tc>
                <a:tc>
                  <a:txBody>
                    <a:bodyPr/>
                    <a:lstStyle/>
                    <a:p>
                      <a:pPr algn="ctr" fontAlgn="b"/>
                      <a:r>
                        <a:rPr kumimoji="0" lang="es-ES" sz="1100" b="1" u="none" strike="noStrike" kern="1200" dirty="0">
                          <a:solidFill>
                            <a:srgbClr val="FF0000"/>
                          </a:solidFill>
                          <a:effectLst/>
                          <a:latin typeface="+mn-lt"/>
                          <a:ea typeface="+mn-ea"/>
                          <a:cs typeface="+mn-cs"/>
                        </a:rPr>
                        <a:t>28,40</a:t>
                      </a:r>
                    </a:p>
                  </a:txBody>
                  <a:tcPr marL="6587" marR="6587" marT="6587" marB="0" anchor="b">
                    <a:solidFill>
                      <a:srgbClr val="FFFF00"/>
                    </a:solidFill>
                  </a:tcPr>
                </a:tc>
                <a:tc>
                  <a:txBody>
                    <a:bodyPr/>
                    <a:lstStyle/>
                    <a:p>
                      <a:pPr algn="ctr" fontAlgn="b"/>
                      <a:r>
                        <a:rPr kumimoji="0" lang="es-ES" sz="1100" b="1" u="none" strike="noStrike" kern="1200" dirty="0">
                          <a:solidFill>
                            <a:srgbClr val="FF0000"/>
                          </a:solidFill>
                          <a:effectLst/>
                          <a:latin typeface="+mn-lt"/>
                          <a:ea typeface="+mn-ea"/>
                          <a:cs typeface="+mn-cs"/>
                        </a:rPr>
                        <a:t>4,83</a:t>
                      </a:r>
                    </a:p>
                  </a:txBody>
                  <a:tcPr marL="6587" marR="6587" marT="6587" marB="0" anchor="b">
                    <a:solidFill>
                      <a:srgbClr val="FFFF00"/>
                    </a:solidFill>
                  </a:tcPr>
                </a:tc>
                <a:tc>
                  <a:txBody>
                    <a:bodyPr/>
                    <a:lstStyle/>
                    <a:p>
                      <a:pPr algn="ctr" fontAlgn="b"/>
                      <a:r>
                        <a:rPr lang="es-ES" sz="800" u="none" strike="noStrike">
                          <a:effectLst/>
                        </a:rPr>
                        <a:t>100,00%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67,60</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FACTURACION:</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21.891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6.701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841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11.169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1.307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41.909   </a:t>
                      </a:r>
                      <a:endParaRPr lang="es-ES" sz="800" b="1" i="0" u="none" strike="noStrike">
                        <a:solidFill>
                          <a:srgbClr val="000000"/>
                        </a:solidFill>
                        <a:effectLst/>
                        <a:latin typeface="Calibri"/>
                      </a:endParaRPr>
                    </a:p>
                  </a:txBody>
                  <a:tcPr marL="6587" marR="6587" marT="6587" marB="0" anchor="b"/>
                </a:tc>
                <a:tc>
                  <a:txBody>
                    <a:bodyPr/>
                    <a:lstStyle/>
                    <a:p>
                      <a:pPr algn="ctr" fontAlgn="b"/>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r>
              <a:tr h="157050">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marL="0" algn="ctr" rtl="0" eaLnBrk="1" fontAlgn="b" latinLnBrk="0" hangingPunct="1"/>
                      <a:r>
                        <a:rPr kumimoji="0" lang="es-ES" sz="1100" b="1" u="none" strike="noStrike" kern="1200" dirty="0">
                          <a:solidFill>
                            <a:srgbClr val="FF0000"/>
                          </a:solidFill>
                          <a:effectLst/>
                          <a:latin typeface="+mn-lt"/>
                          <a:ea typeface="+mn-ea"/>
                          <a:cs typeface="+mn-cs"/>
                        </a:rPr>
                        <a:t>52,23%</a:t>
                      </a:r>
                    </a:p>
                  </a:txBody>
                  <a:tcPr marL="6587" marR="6587" marT="6587" marB="0" anchor="b"/>
                </a:tc>
                <a:tc>
                  <a:txBody>
                    <a:bodyPr/>
                    <a:lstStyle/>
                    <a:p>
                      <a:pPr algn="ctr" fontAlgn="b"/>
                      <a:r>
                        <a:rPr lang="es-ES" sz="800" u="none" strike="noStrike">
                          <a:effectLst/>
                        </a:rPr>
                        <a:t>15,99%</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2,01%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26,65%</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3,12%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100,00%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l"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r>
              <a:tr h="115837">
                <a:tc>
                  <a:txBody>
                    <a:bodyPr/>
                    <a:lstStyle/>
                    <a:p>
                      <a:pPr algn="ctr" fontAlgn="b"/>
                      <a:r>
                        <a:rPr lang="es-ES" sz="800" u="none" strike="noStrike">
                          <a:effectLst/>
                        </a:rPr>
                        <a:t>€/m2: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2,52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0,77</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0,10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1,29</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0,15</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56,80%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l"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2,535</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53.144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15.184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1.898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6.570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788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77.584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82,1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13,96</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8,94</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1,52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41,38%</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21,27</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0,806</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16.352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4.672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584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3.285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394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25.287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60,2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10,24</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2,91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0,50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13,49%</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6,93</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0,541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8.943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2.555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365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6.570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788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19.221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26,2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4,45</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2,21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0,38</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10,25%</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5,27</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0,288</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2.555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1.606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402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4.928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591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10.081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13,7</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2,33</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1,16</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0,20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5,38%</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2,76</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0,415</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3.066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767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9.855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1.183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14.870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10,9</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1,85</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1,71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0,29</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7,93%</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4,08</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0,760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36.135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4.336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40.471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9,0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1,54</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4,66</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0,79</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21,58%</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11,10</a:t>
                      </a:r>
                      <a:endParaRPr lang="es-ES" sz="800" b="0" i="0" u="none" strike="noStrike">
                        <a:solidFill>
                          <a:srgbClr val="000000"/>
                        </a:solidFill>
                        <a:effectLst/>
                        <a:latin typeface="Calibri"/>
                      </a:endParaRPr>
                    </a:p>
                  </a:txBody>
                  <a:tcPr marL="6587" marR="6587" marT="6587" marB="0" anchor="b"/>
                </a:tc>
              </a:tr>
              <a:tr h="115837">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r>
              <a:tr h="225737">
                <a:tc>
                  <a:txBody>
                    <a:bodyPr/>
                    <a:lstStyle/>
                    <a:p>
                      <a:pPr marL="0" algn="ctr" rtl="0" eaLnBrk="1" fontAlgn="b" latinLnBrk="0" hangingPunct="1"/>
                      <a:r>
                        <a:rPr kumimoji="0" lang="es-ES" sz="1100" b="1" u="none" strike="noStrike" kern="1200" dirty="0">
                          <a:solidFill>
                            <a:srgbClr val="FF0000"/>
                          </a:solidFill>
                          <a:effectLst/>
                          <a:latin typeface="+mn-lt"/>
                          <a:ea typeface="+mn-ea"/>
                          <a:cs typeface="+mn-cs"/>
                        </a:rPr>
                        <a:t>5,346</a:t>
                      </a:r>
                    </a:p>
                  </a:txBody>
                  <a:tcPr marL="6587" marR="6587" marT="6587" marB="0" anchor="b"/>
                </a:tc>
                <a:tc>
                  <a:txBody>
                    <a:bodyPr/>
                    <a:lstStyle/>
                    <a:p>
                      <a:pPr algn="ctr" fontAlgn="b"/>
                      <a:r>
                        <a:rPr lang="es-ES" sz="800" u="none" strike="noStrike">
                          <a:effectLst/>
                        </a:rPr>
                        <a:t>            80.994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27.083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4.015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67.343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8.081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187.515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dirty="0">
                          <a:effectLst/>
                        </a:rPr>
                        <a:t>21,6</a:t>
                      </a:r>
                      <a:endParaRPr lang="es-ES" sz="800" b="1" i="0" u="none" strike="noStrike" dirty="0">
                        <a:solidFill>
                          <a:srgbClr val="000000"/>
                        </a:solidFill>
                        <a:effectLst/>
                        <a:latin typeface="Calibri"/>
                      </a:endParaRPr>
                    </a:p>
                  </a:txBody>
                  <a:tcPr marL="6587" marR="6587" marT="6587" marB="0" anchor="b"/>
                </a:tc>
                <a:tc>
                  <a:txBody>
                    <a:bodyPr/>
                    <a:lstStyle/>
                    <a:p>
                      <a:pPr algn="ctr" fontAlgn="b"/>
                      <a:r>
                        <a:rPr lang="es-ES" sz="800" u="none" strike="noStrike" dirty="0">
                          <a:effectLst/>
                        </a:rPr>
                        <a:t>3,67</a:t>
                      </a:r>
                      <a:endParaRPr lang="es-ES" sz="800" b="1" i="0" u="none" strike="noStrike" dirty="0">
                        <a:solidFill>
                          <a:srgbClr val="000000"/>
                        </a:solidFill>
                        <a:effectLst/>
                        <a:latin typeface="Calibri"/>
                      </a:endParaRPr>
                    </a:p>
                  </a:txBody>
                  <a:tcPr marL="6587" marR="6587" marT="6587" marB="0" anchor="b"/>
                </a:tc>
                <a:tc>
                  <a:txBody>
                    <a:bodyPr/>
                    <a:lstStyle/>
                    <a:p>
                      <a:pPr marL="0" algn="ctr" rtl="0" eaLnBrk="1" fontAlgn="b" latinLnBrk="0" hangingPunct="1"/>
                      <a:r>
                        <a:rPr kumimoji="0" lang="es-ES" sz="1100" b="1" u="none" strike="noStrike" kern="1200" dirty="0">
                          <a:solidFill>
                            <a:srgbClr val="FF0000"/>
                          </a:solidFill>
                          <a:effectLst/>
                          <a:latin typeface="+mn-lt"/>
                          <a:ea typeface="+mn-ea"/>
                          <a:cs typeface="+mn-cs"/>
                        </a:rPr>
                        <a:t>21,60</a:t>
                      </a:r>
                    </a:p>
                  </a:txBody>
                  <a:tcPr marL="6587" marR="6587" marT="6587" marB="0" anchor="b">
                    <a:solidFill>
                      <a:srgbClr val="FFFF00"/>
                    </a:solidFill>
                  </a:tcPr>
                </a:tc>
                <a:tc>
                  <a:txBody>
                    <a:bodyPr/>
                    <a:lstStyle/>
                    <a:p>
                      <a:pPr marL="0" algn="ctr" rtl="0" eaLnBrk="1" fontAlgn="b" latinLnBrk="0" hangingPunct="1"/>
                      <a:r>
                        <a:rPr kumimoji="0" lang="es-ES" sz="1100" b="1" u="none" strike="noStrike" kern="1200" dirty="0">
                          <a:solidFill>
                            <a:srgbClr val="FF0000"/>
                          </a:solidFill>
                          <a:effectLst/>
                          <a:latin typeface="+mn-lt"/>
                          <a:ea typeface="+mn-ea"/>
                          <a:cs typeface="+mn-cs"/>
                        </a:rPr>
                        <a:t>3,67</a:t>
                      </a:r>
                    </a:p>
                  </a:txBody>
                  <a:tcPr marL="6587" marR="6587" marT="6587" marB="0" anchor="b">
                    <a:solidFill>
                      <a:srgbClr val="FFFF00"/>
                    </a:solidFill>
                  </a:tcPr>
                </a:tc>
                <a:tc>
                  <a:txBody>
                    <a:bodyPr/>
                    <a:lstStyle/>
                    <a:p>
                      <a:pPr algn="ctr" fontAlgn="b"/>
                      <a:r>
                        <a:rPr lang="es-ES" sz="800" u="none" strike="noStrike">
                          <a:effectLst/>
                        </a:rPr>
                        <a:t>100,00%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51,42</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FACTURACION:</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13.769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4.604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683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11.448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1.374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31.878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r>
              <a:tr h="157050">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kumimoji="0" lang="es-ES" sz="1100" b="1" u="none" strike="noStrike" kern="1200" dirty="0">
                          <a:solidFill>
                            <a:srgbClr val="FF0000"/>
                          </a:solidFill>
                          <a:effectLst/>
                          <a:latin typeface="+mn-lt"/>
                          <a:ea typeface="+mn-ea"/>
                          <a:cs typeface="+mn-cs"/>
                        </a:rPr>
                        <a:t>43,19</a:t>
                      </a:r>
                      <a:r>
                        <a:rPr lang="es-ES" sz="800" u="none" strike="noStrike" dirty="0">
                          <a:effectLst/>
                        </a:rPr>
                        <a:t>%</a:t>
                      </a:r>
                      <a:endParaRPr lang="es-ES" sz="800" b="0" i="0" u="none" strike="noStrike" dirty="0">
                        <a:solidFill>
                          <a:srgbClr val="000000"/>
                        </a:solidFill>
                        <a:effectLst/>
                        <a:latin typeface="Calibri"/>
                      </a:endParaRPr>
                    </a:p>
                  </a:txBody>
                  <a:tcPr marL="6587" marR="6587" marT="6587" marB="0" anchor="b"/>
                </a:tc>
                <a:tc>
                  <a:txBody>
                    <a:bodyPr/>
                    <a:lstStyle/>
                    <a:p>
                      <a:pPr algn="ctr" fontAlgn="b"/>
                      <a:r>
                        <a:rPr lang="es-ES" sz="800" u="none" strike="noStrike">
                          <a:effectLst/>
                        </a:rPr>
                        <a:t>14,44%</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2,14%</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35,91%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4,31%</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100,00%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l"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r>
              <a:tr h="115837">
                <a:tc>
                  <a:txBody>
                    <a:bodyPr/>
                    <a:lstStyle/>
                    <a:p>
                      <a:pPr algn="ctr" fontAlgn="b"/>
                      <a:r>
                        <a:rPr lang="es-ES" sz="800" u="none" strike="noStrike">
                          <a:effectLst/>
                        </a:rPr>
                        <a:t>€/m2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1,59</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0,53</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0,08</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1,32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0,16</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43,20%</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l"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a:t>
                      </a:r>
                      <a:endParaRPr lang="es-ES" sz="800" b="0" i="0" u="none" strike="noStrike">
                        <a:solidFill>
                          <a:srgbClr val="000000"/>
                        </a:solidFill>
                        <a:effectLst/>
                        <a:latin typeface="Calibri"/>
                      </a:endParaRPr>
                    </a:p>
                  </a:txBody>
                  <a:tcPr marL="6587" marR="6587" marT="6587" marB="0" anchor="b"/>
                </a:tc>
              </a:tr>
              <a:tr h="225737">
                <a:tc>
                  <a:txBody>
                    <a:bodyPr/>
                    <a:lstStyle/>
                    <a:p>
                      <a:pPr marL="0" algn="ctr" rtl="0" eaLnBrk="1" fontAlgn="b" latinLnBrk="0" hangingPunct="1"/>
                      <a:r>
                        <a:rPr kumimoji="0" lang="es-ES" sz="1100" b="1" u="none" strike="noStrike" kern="1200" dirty="0">
                          <a:solidFill>
                            <a:srgbClr val="FF0000"/>
                          </a:solidFill>
                          <a:effectLst/>
                          <a:latin typeface="+mn-lt"/>
                          <a:ea typeface="+mn-ea"/>
                          <a:cs typeface="+mn-cs"/>
                        </a:rPr>
                        <a:t>6,388</a:t>
                      </a:r>
                    </a:p>
                  </a:txBody>
                  <a:tcPr marL="6587" marR="6587" marT="6587" marB="0" anchor="b"/>
                </a:tc>
                <a:tc>
                  <a:txBody>
                    <a:bodyPr/>
                    <a:lstStyle/>
                    <a:p>
                      <a:pPr algn="ctr" fontAlgn="b"/>
                      <a:r>
                        <a:rPr lang="es-ES" sz="800" u="none" strike="noStrike">
                          <a:effectLst/>
                        </a:rPr>
                        <a:t>          209.766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66.503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8.961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133.043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15.768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dirty="0">
                          <a:effectLst/>
                        </a:rPr>
                        <a:t>          </a:t>
                      </a:r>
                      <a:r>
                        <a:rPr lang="es-ES" sz="1200" b="1" u="none" strike="noStrike" dirty="0">
                          <a:effectLst/>
                        </a:rPr>
                        <a:t>434.040</a:t>
                      </a:r>
                      <a:r>
                        <a:rPr lang="es-ES" sz="1200" u="none" strike="noStrike" dirty="0">
                          <a:effectLst/>
                        </a:rPr>
                        <a:t>   </a:t>
                      </a:r>
                      <a:endParaRPr lang="es-ES" sz="1200" b="1" i="0" u="none" strike="noStrike" dirty="0">
                        <a:solidFill>
                          <a:srgbClr val="000000"/>
                        </a:solidFill>
                        <a:effectLst/>
                        <a:latin typeface="Calibri"/>
                      </a:endParaRPr>
                    </a:p>
                  </a:txBody>
                  <a:tcPr marL="6587" marR="6587" marT="6587" marB="0" anchor="b">
                    <a:solidFill>
                      <a:srgbClr val="FF0000"/>
                    </a:solidFill>
                  </a:tcPr>
                </a:tc>
                <a:tc>
                  <a:txBody>
                    <a:bodyPr/>
                    <a:lstStyle/>
                    <a:p>
                      <a:pPr algn="ctr" fontAlgn="b"/>
                      <a:r>
                        <a:rPr lang="es-ES" sz="800" u="none" strike="noStrike" dirty="0">
                          <a:effectLst/>
                        </a:rPr>
                        <a:t>25,0</a:t>
                      </a:r>
                      <a:endParaRPr lang="es-ES" sz="800" b="1" i="0" u="none" strike="noStrike" dirty="0">
                        <a:solidFill>
                          <a:srgbClr val="000000"/>
                        </a:solidFill>
                        <a:effectLst/>
                        <a:latin typeface="Calibri"/>
                      </a:endParaRPr>
                    </a:p>
                  </a:txBody>
                  <a:tcPr marL="6587" marR="6587" marT="6587" marB="0" anchor="b"/>
                </a:tc>
                <a:tc>
                  <a:txBody>
                    <a:bodyPr/>
                    <a:lstStyle/>
                    <a:p>
                      <a:pPr algn="ctr" fontAlgn="b"/>
                      <a:r>
                        <a:rPr lang="es-ES" sz="800" u="none" strike="noStrike">
                          <a:effectLst/>
                        </a:rPr>
                        <a:t>4,25</a:t>
                      </a:r>
                      <a:endParaRPr lang="es-ES" sz="800" b="1" i="0" u="none" strike="noStrike">
                        <a:solidFill>
                          <a:srgbClr val="000000"/>
                        </a:solidFill>
                        <a:effectLst/>
                        <a:latin typeface="Calibri"/>
                      </a:endParaRPr>
                    </a:p>
                  </a:txBody>
                  <a:tcPr marL="6587" marR="6587" marT="6587" marB="0" anchor="b"/>
                </a:tc>
                <a:tc>
                  <a:txBody>
                    <a:bodyPr/>
                    <a:lstStyle/>
                    <a:p>
                      <a:pPr marL="0" algn="ctr" rtl="0" eaLnBrk="1" fontAlgn="b" latinLnBrk="0" hangingPunct="1"/>
                      <a:r>
                        <a:rPr kumimoji="0" lang="es-ES" sz="1100" b="1" u="none" strike="noStrike" kern="1200" dirty="0">
                          <a:solidFill>
                            <a:srgbClr val="FF0000"/>
                          </a:solidFill>
                          <a:effectLst/>
                          <a:latin typeface="+mn-lt"/>
                          <a:ea typeface="+mn-ea"/>
                          <a:cs typeface="+mn-cs"/>
                        </a:rPr>
                        <a:t>25,00</a:t>
                      </a:r>
                    </a:p>
                  </a:txBody>
                  <a:tcPr marL="6587" marR="6587" marT="6587" marB="0" anchor="b">
                    <a:solidFill>
                      <a:srgbClr val="FFFF00"/>
                    </a:solidFill>
                  </a:tcPr>
                </a:tc>
                <a:tc>
                  <a:txBody>
                    <a:bodyPr/>
                    <a:lstStyle/>
                    <a:p>
                      <a:pPr marL="0" algn="ctr" rtl="0" eaLnBrk="1" fontAlgn="b" latinLnBrk="0" hangingPunct="1"/>
                      <a:r>
                        <a:rPr kumimoji="0" lang="es-ES" sz="1100" b="1" u="none" strike="noStrike" kern="1200" dirty="0">
                          <a:solidFill>
                            <a:srgbClr val="FF0000"/>
                          </a:solidFill>
                          <a:effectLst/>
                          <a:latin typeface="+mn-lt"/>
                          <a:ea typeface="+mn-ea"/>
                          <a:cs typeface="+mn-cs"/>
                        </a:rPr>
                        <a:t>4,25</a:t>
                      </a:r>
                    </a:p>
                  </a:txBody>
                  <a:tcPr marL="6587" marR="6587" marT="6587" marB="0" anchor="b">
                    <a:solidFill>
                      <a:srgbClr val="FFFF00"/>
                    </a:solidFill>
                  </a:tcPr>
                </a:tc>
                <a:tc>
                  <a:txBody>
                    <a:bodyPr/>
                    <a:lstStyle/>
                    <a:p>
                      <a:pPr algn="l" fontAlgn="b"/>
                      <a:r>
                        <a:rPr lang="es-ES" sz="800" u="none" strike="noStrike">
                          <a:effectLst/>
                        </a:rPr>
                        <a:t>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59,51</a:t>
                      </a:r>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FACTURACION:</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35.660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11.306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1.523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22.617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2.681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dirty="0">
                          <a:effectLst/>
                        </a:rPr>
                        <a:t>             73.787   </a:t>
                      </a:r>
                      <a:endParaRPr lang="es-ES" sz="800" b="1" i="0" u="none" strike="noStrike" dirty="0">
                        <a:solidFill>
                          <a:srgbClr val="000000"/>
                        </a:solidFill>
                        <a:effectLst/>
                        <a:latin typeface="Calibri"/>
                      </a:endParaRPr>
                    </a:p>
                  </a:txBody>
                  <a:tcPr marL="6587" marR="6587" marT="6587" marB="0" anchor="b"/>
                </a:tc>
                <a:tc>
                  <a:txBody>
                    <a:bodyPr/>
                    <a:lstStyle/>
                    <a:p>
                      <a:pPr algn="ctr" fontAlgn="b"/>
                      <a:endParaRPr lang="es-ES" sz="800" b="1" i="0" u="none" strike="noStrike">
                        <a:solidFill>
                          <a:srgbClr val="000000"/>
                        </a:solidFill>
                        <a:effectLst/>
                        <a:latin typeface="Calibri"/>
                      </a:endParaRPr>
                    </a:p>
                  </a:txBody>
                  <a:tcPr marL="6587" marR="6587" marT="6587" marB="0" anchor="b"/>
                </a:tc>
                <a:tc>
                  <a:txBody>
                    <a:bodyPr/>
                    <a:lstStyle/>
                    <a:p>
                      <a:pPr algn="ctr" fontAlgn="b"/>
                      <a:endParaRPr lang="es-ES" sz="800" b="1" i="0" u="none" strike="noStrike">
                        <a:solidFill>
                          <a:srgbClr val="000000"/>
                        </a:solidFill>
                        <a:effectLst/>
                        <a:latin typeface="Calibri"/>
                      </a:endParaRPr>
                    </a:p>
                  </a:txBody>
                  <a:tcPr marL="6587" marR="6587" marT="6587" marB="0" anchor="b"/>
                </a:tc>
                <a:tc>
                  <a:txBody>
                    <a:bodyPr/>
                    <a:lstStyle/>
                    <a:p>
                      <a:pPr algn="ctr" fontAlgn="b"/>
                      <a:endParaRPr lang="es-ES" sz="800" b="1" i="0" u="none" strike="noStrike" dirty="0">
                        <a:solidFill>
                          <a:srgbClr val="000000"/>
                        </a:solidFill>
                        <a:effectLst/>
                        <a:latin typeface="Calibri"/>
                      </a:endParaRPr>
                    </a:p>
                  </a:txBody>
                  <a:tcPr marL="6587" marR="6587" marT="6587" marB="0" anchor="b"/>
                </a:tc>
                <a:tc>
                  <a:txBody>
                    <a:bodyPr/>
                    <a:lstStyle/>
                    <a:p>
                      <a:pPr algn="ctr" fontAlgn="b"/>
                      <a:endParaRPr lang="es-ES" sz="800" b="1" i="0" u="none" strike="noStrike">
                        <a:solidFill>
                          <a:srgbClr val="000000"/>
                        </a:solidFill>
                        <a:effectLst/>
                        <a:latin typeface="Calibri"/>
                      </a:endParaRPr>
                    </a:p>
                  </a:txBody>
                  <a:tcPr marL="6587" marR="6587" marT="6587" marB="0" anchor="b"/>
                </a:tc>
                <a:tc>
                  <a:txBody>
                    <a:bodyPr/>
                    <a:lstStyle/>
                    <a:p>
                      <a:pPr algn="l" fontAlgn="b"/>
                      <a:endParaRPr lang="es-ES" sz="800" b="1" i="0" u="none" strike="noStrike">
                        <a:solidFill>
                          <a:srgbClr val="000000"/>
                        </a:solidFill>
                        <a:effectLst/>
                        <a:latin typeface="Calibri"/>
                      </a:endParaRPr>
                    </a:p>
                  </a:txBody>
                  <a:tcPr marL="6587" marR="6587" marT="6587" marB="0" anchor="b"/>
                </a:tc>
                <a:tc>
                  <a:txBody>
                    <a:bodyPr/>
                    <a:lstStyle/>
                    <a:p>
                      <a:pPr algn="ctr" fontAlgn="b"/>
                      <a:endParaRPr lang="es-ES" sz="800" b="0" i="0" u="none" strike="noStrike">
                        <a:solidFill>
                          <a:srgbClr val="000000"/>
                        </a:solidFill>
                        <a:effectLst/>
                        <a:latin typeface="Calibri"/>
                      </a:endParaRPr>
                    </a:p>
                  </a:txBody>
                  <a:tcPr marL="6587" marR="6587" marT="6587" marB="0" anchor="b"/>
                </a:tc>
              </a:tr>
              <a:tr h="225737">
                <a:tc>
                  <a:txBody>
                    <a:bodyPr/>
                    <a:lstStyle/>
                    <a:p>
                      <a:pPr algn="ctr" fontAlgn="b"/>
                      <a:r>
                        <a:rPr lang="es-ES" sz="800" u="none" strike="noStrike">
                          <a:effectLst/>
                        </a:rPr>
                        <a:t>€/m2: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2,05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0,65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0,09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1,30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0,15   </a:t>
                      </a:r>
                      <a:endParaRPr lang="es-ES" sz="800" b="1"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                 4,25   </a:t>
                      </a:r>
                      <a:endParaRPr lang="es-ES" sz="800" b="1" i="0" u="none" strike="noStrike">
                        <a:solidFill>
                          <a:srgbClr val="000000"/>
                        </a:solidFill>
                        <a:effectLst/>
                        <a:latin typeface="Calibri"/>
                      </a:endParaRPr>
                    </a:p>
                  </a:txBody>
                  <a:tcPr marL="6587" marR="6587" marT="6587" marB="0" anchor="b"/>
                </a:tc>
                <a:tc>
                  <a:txBody>
                    <a:bodyPr/>
                    <a:lstStyle/>
                    <a:p>
                      <a:pPr algn="ctr" fontAlgn="b"/>
                      <a:endParaRPr lang="es-ES" sz="800" b="1" i="0" u="none" strike="noStrike">
                        <a:solidFill>
                          <a:srgbClr val="000000"/>
                        </a:solidFill>
                        <a:effectLst/>
                        <a:latin typeface="Calibri"/>
                      </a:endParaRPr>
                    </a:p>
                  </a:txBody>
                  <a:tcPr marL="6587" marR="6587" marT="6587" marB="0" anchor="b"/>
                </a:tc>
                <a:tc>
                  <a:txBody>
                    <a:bodyPr/>
                    <a:lstStyle/>
                    <a:p>
                      <a:pPr algn="ctr" fontAlgn="b"/>
                      <a:endParaRPr lang="es-ES" sz="800" b="1" i="0" u="none" strike="noStrike">
                        <a:solidFill>
                          <a:srgbClr val="000000"/>
                        </a:solidFill>
                        <a:effectLst/>
                        <a:latin typeface="Calibri"/>
                      </a:endParaRPr>
                    </a:p>
                  </a:txBody>
                  <a:tcPr marL="6587" marR="6587" marT="6587" marB="0" anchor="b"/>
                </a:tc>
                <a:tc>
                  <a:txBody>
                    <a:bodyPr/>
                    <a:lstStyle/>
                    <a:p>
                      <a:pPr algn="ctr" fontAlgn="b"/>
                      <a:endParaRPr lang="es-ES" sz="800" b="1" i="0" u="none" strike="noStrike">
                        <a:solidFill>
                          <a:srgbClr val="000000"/>
                        </a:solidFill>
                        <a:effectLst/>
                        <a:latin typeface="Calibri"/>
                      </a:endParaRPr>
                    </a:p>
                  </a:txBody>
                  <a:tcPr marL="6587" marR="6587" marT="6587" marB="0" anchor="b"/>
                </a:tc>
                <a:tc>
                  <a:txBody>
                    <a:bodyPr/>
                    <a:lstStyle/>
                    <a:p>
                      <a:pPr algn="ctr" fontAlgn="b"/>
                      <a:endParaRPr lang="es-ES" sz="800" b="1" i="0" u="none" strike="noStrike">
                        <a:solidFill>
                          <a:srgbClr val="000000"/>
                        </a:solidFill>
                        <a:effectLst/>
                        <a:latin typeface="Calibri"/>
                      </a:endParaRPr>
                    </a:p>
                  </a:txBody>
                  <a:tcPr marL="6587" marR="6587" marT="6587" marB="0" anchor="b"/>
                </a:tc>
                <a:tc>
                  <a:txBody>
                    <a:bodyPr/>
                    <a:lstStyle/>
                    <a:p>
                      <a:pPr algn="l" fontAlgn="b"/>
                      <a:endParaRPr lang="es-ES" sz="800" b="1" i="0" u="none" strike="noStrike">
                        <a:solidFill>
                          <a:srgbClr val="000000"/>
                        </a:solidFill>
                        <a:effectLst/>
                        <a:latin typeface="Calibri"/>
                      </a:endParaRPr>
                    </a:p>
                  </a:txBody>
                  <a:tcPr marL="6587" marR="6587" marT="6587" marB="0" anchor="b"/>
                </a:tc>
                <a:tc>
                  <a:txBody>
                    <a:bodyPr/>
                    <a:lstStyle/>
                    <a:p>
                      <a:pPr algn="ctr" fontAlgn="b"/>
                      <a:endParaRPr lang="es-ES" sz="800" b="0" i="0" u="none" strike="noStrike">
                        <a:solidFill>
                          <a:srgbClr val="000000"/>
                        </a:solidFill>
                        <a:effectLst/>
                        <a:latin typeface="Calibri"/>
                      </a:endParaRPr>
                    </a:p>
                  </a:txBody>
                  <a:tcPr marL="6587" marR="6587" marT="6587" marB="0" anchor="b"/>
                </a:tc>
              </a:tr>
              <a:tr h="115837">
                <a:tc>
                  <a:txBody>
                    <a:bodyPr/>
                    <a:lstStyle/>
                    <a:p>
                      <a:pPr algn="ctr" fontAlgn="b"/>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48,33%</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15,32%</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2,06%</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30,65%</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a:effectLst/>
                        </a:rPr>
                        <a:t>3,63%</a:t>
                      </a:r>
                      <a:endParaRPr lang="es-ES" sz="800" b="0" i="0" u="none" strike="noStrike">
                        <a:solidFill>
                          <a:srgbClr val="000000"/>
                        </a:solidFill>
                        <a:effectLst/>
                        <a:latin typeface="Calibri"/>
                      </a:endParaRPr>
                    </a:p>
                  </a:txBody>
                  <a:tcPr marL="6587" marR="6587" marT="6587" marB="0" anchor="b"/>
                </a:tc>
                <a:tc>
                  <a:txBody>
                    <a:bodyPr/>
                    <a:lstStyle/>
                    <a:p>
                      <a:pPr algn="ctr" fontAlgn="b"/>
                      <a:r>
                        <a:rPr lang="es-ES" sz="800" u="none" strike="noStrike" dirty="0">
                          <a:effectLst/>
                        </a:rPr>
                        <a:t>100,00%</a:t>
                      </a:r>
                      <a:endParaRPr lang="es-ES" sz="800" b="0" i="0" u="none" strike="noStrike" dirty="0">
                        <a:solidFill>
                          <a:srgbClr val="000000"/>
                        </a:solidFill>
                        <a:effectLst/>
                        <a:latin typeface="Calibri"/>
                      </a:endParaRPr>
                    </a:p>
                  </a:txBody>
                  <a:tcPr marL="6587" marR="6587" marT="6587" marB="0" anchor="b"/>
                </a:tc>
                <a:tc>
                  <a:txBody>
                    <a:bodyPr/>
                    <a:lstStyle/>
                    <a:p>
                      <a:pPr algn="ctr" fontAlgn="b"/>
                      <a:endParaRPr lang="es-ES" sz="800" b="0" i="0" u="none" strike="noStrike">
                        <a:solidFill>
                          <a:srgbClr val="000000"/>
                        </a:solidFill>
                        <a:effectLst/>
                        <a:latin typeface="Calibri"/>
                      </a:endParaRPr>
                    </a:p>
                  </a:txBody>
                  <a:tcPr marL="6587" marR="6587" marT="6587" marB="0" anchor="b"/>
                </a:tc>
                <a:tc>
                  <a:txBody>
                    <a:bodyPr/>
                    <a:lstStyle/>
                    <a:p>
                      <a:pPr algn="ctr" fontAlgn="b"/>
                      <a:endParaRPr lang="es-ES" sz="800" b="0" i="0" u="none" strike="noStrike">
                        <a:solidFill>
                          <a:srgbClr val="000000"/>
                        </a:solidFill>
                        <a:effectLst/>
                        <a:latin typeface="Calibri"/>
                      </a:endParaRPr>
                    </a:p>
                  </a:txBody>
                  <a:tcPr marL="6587" marR="6587" marT="6587" marB="0" anchor="b"/>
                </a:tc>
                <a:tc>
                  <a:txBody>
                    <a:bodyPr/>
                    <a:lstStyle/>
                    <a:p>
                      <a:pPr algn="l" fontAlgn="b"/>
                      <a:endParaRPr lang="es-ES" sz="800" b="0" i="0" u="none" strike="noStrike">
                        <a:solidFill>
                          <a:srgbClr val="000000"/>
                        </a:solidFill>
                        <a:effectLst/>
                        <a:latin typeface="Calibri"/>
                      </a:endParaRPr>
                    </a:p>
                  </a:txBody>
                  <a:tcPr marL="6587" marR="6587" marT="6587" marB="0" anchor="b"/>
                </a:tc>
                <a:tc>
                  <a:txBody>
                    <a:bodyPr/>
                    <a:lstStyle/>
                    <a:p>
                      <a:pPr algn="l" fontAlgn="b"/>
                      <a:endParaRPr lang="es-ES" sz="800" b="0" i="0" u="none" strike="noStrike">
                        <a:solidFill>
                          <a:srgbClr val="000000"/>
                        </a:solidFill>
                        <a:effectLst/>
                        <a:latin typeface="Calibri"/>
                      </a:endParaRPr>
                    </a:p>
                  </a:txBody>
                  <a:tcPr marL="6587" marR="6587" marT="6587" marB="0" anchor="b"/>
                </a:tc>
                <a:tc>
                  <a:txBody>
                    <a:bodyPr/>
                    <a:lstStyle/>
                    <a:p>
                      <a:pPr algn="l" fontAlgn="b"/>
                      <a:endParaRPr lang="es-ES" sz="800" b="0" i="0" u="none" strike="noStrike" dirty="0">
                        <a:solidFill>
                          <a:srgbClr val="000000"/>
                        </a:solidFill>
                        <a:effectLst/>
                        <a:latin typeface="Calibri"/>
                      </a:endParaRPr>
                    </a:p>
                  </a:txBody>
                  <a:tcPr marL="6587" marR="6587" marT="6587" marB="0" anchor="b"/>
                </a:tc>
                <a:tc>
                  <a:txBody>
                    <a:bodyPr/>
                    <a:lstStyle/>
                    <a:p>
                      <a:pPr algn="l" fontAlgn="b"/>
                      <a:endParaRPr lang="es-ES" sz="800" b="0" i="0" u="none" strike="noStrike" dirty="0">
                        <a:solidFill>
                          <a:srgbClr val="000000"/>
                        </a:solidFill>
                        <a:effectLst/>
                        <a:latin typeface="Calibri"/>
                      </a:endParaRPr>
                    </a:p>
                  </a:txBody>
                  <a:tcPr marL="6587" marR="6587" marT="6587" marB="0" anchor="b"/>
                </a:tc>
              </a:tr>
            </a:tbl>
          </a:graphicData>
        </a:graphic>
      </p:graphicFrame>
      <p:sp>
        <p:nvSpPr>
          <p:cNvPr id="8" name="7 Título"/>
          <p:cNvSpPr>
            <a:spLocks noGrp="1"/>
          </p:cNvSpPr>
          <p:nvPr>
            <p:ph type="title"/>
          </p:nvPr>
        </p:nvSpPr>
        <p:spPr>
          <a:xfrm>
            <a:off x="683568" y="0"/>
            <a:ext cx="8003232" cy="548680"/>
          </a:xfrm>
        </p:spPr>
        <p:txBody>
          <a:bodyPr>
            <a:noAutofit/>
          </a:bodyPr>
          <a:lstStyle/>
          <a:p>
            <a:r>
              <a:rPr lang="es-ES" sz="3200" dirty="0" smtClean="0"/>
              <a:t>TUNEL DE SOMOSIERRA (LEDS)</a:t>
            </a:r>
            <a:endParaRPr lang="es-ES" sz="32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41</a:t>
            </a:fld>
            <a:endParaRPr lang="es-ES"/>
          </a:p>
        </p:txBody>
      </p:sp>
      <p:sp>
        <p:nvSpPr>
          <p:cNvPr id="6" name="5 CuadroTexto"/>
          <p:cNvSpPr txBox="1"/>
          <p:nvPr/>
        </p:nvSpPr>
        <p:spPr>
          <a:xfrm>
            <a:off x="755577" y="1556792"/>
            <a:ext cx="8388424" cy="2677656"/>
          </a:xfrm>
          <a:prstGeom prst="rect">
            <a:avLst/>
          </a:prstGeom>
          <a:noFill/>
        </p:spPr>
        <p:txBody>
          <a:bodyPr wrap="square" rtlCol="0">
            <a:spAutoFit/>
          </a:bodyPr>
          <a:lstStyle/>
          <a:p>
            <a:r>
              <a:rPr lang="es-ES" sz="2400" b="1" u="sng" dirty="0" smtClean="0">
                <a:solidFill>
                  <a:srgbClr val="FF0000"/>
                </a:solidFill>
              </a:rPr>
              <a:t>AHORROS EN SOMOSIERRA E INVERSIONES</a:t>
            </a:r>
          </a:p>
          <a:p>
            <a:pPr>
              <a:buFont typeface="Arial" pitchFamily="34" charset="0"/>
              <a:buChar char="•"/>
            </a:pPr>
            <a:endParaRPr lang="es-ES" dirty="0" smtClean="0"/>
          </a:p>
          <a:p>
            <a:pPr>
              <a:buFont typeface="Arial" pitchFamily="34" charset="0"/>
              <a:buChar char="•"/>
            </a:pPr>
            <a:r>
              <a:rPr lang="es-ES" b="1" dirty="0" smtClean="0"/>
              <a:t>El ahorro en </a:t>
            </a:r>
            <a:r>
              <a:rPr lang="es-ES" b="1" dirty="0" err="1" smtClean="0"/>
              <a:t>Somosierra</a:t>
            </a:r>
            <a:r>
              <a:rPr lang="es-ES" b="1" dirty="0" smtClean="0"/>
              <a:t> es de  266.000 </a:t>
            </a:r>
            <a:r>
              <a:rPr lang="es-ES" b="1" dirty="0" err="1" smtClean="0"/>
              <a:t>kwh</a:t>
            </a:r>
            <a:r>
              <a:rPr lang="es-ES" b="1" dirty="0" smtClean="0"/>
              <a:t> y año (38% de ahorro) ascendiendo a unos 40.000 euros, equivalente al 14% de la facturación de la Demarcación de Madrid.</a:t>
            </a:r>
          </a:p>
          <a:p>
            <a:pPr>
              <a:buFont typeface="Arial" pitchFamily="34" charset="0"/>
              <a:buChar char="•"/>
            </a:pPr>
            <a:endParaRPr lang="es-ES" b="1" dirty="0" smtClean="0"/>
          </a:p>
          <a:p>
            <a:pPr>
              <a:buFont typeface="Arial" pitchFamily="34" charset="0"/>
              <a:buChar char="•"/>
            </a:pPr>
            <a:r>
              <a:rPr lang="es-ES" b="1" dirty="0" smtClean="0"/>
              <a:t>En ratios se ha pasado de 43,4 </a:t>
            </a:r>
            <a:r>
              <a:rPr lang="es-ES" b="1" dirty="0" err="1" smtClean="0"/>
              <a:t>kwh</a:t>
            </a:r>
            <a:r>
              <a:rPr lang="es-ES" b="1" dirty="0" smtClean="0"/>
              <a:t>/m2 a 25 </a:t>
            </a:r>
            <a:r>
              <a:rPr lang="es-ES" b="1" dirty="0" err="1" smtClean="0"/>
              <a:t>kwh</a:t>
            </a:r>
            <a:r>
              <a:rPr lang="es-ES" b="1" dirty="0" smtClean="0"/>
              <a:t>/m2 y de 6,85 €/m2 a 4,25 €/m2</a:t>
            </a:r>
          </a:p>
          <a:p>
            <a:pPr>
              <a:buFont typeface="Arial" pitchFamily="34" charset="0"/>
              <a:buChar char="•"/>
            </a:pPr>
            <a:endParaRPr lang="es-ES" b="1" dirty="0" smtClean="0"/>
          </a:p>
          <a:p>
            <a:pPr>
              <a:buFont typeface="Arial" pitchFamily="34" charset="0"/>
              <a:buChar char="•"/>
            </a:pPr>
            <a:r>
              <a:rPr lang="es-ES" b="1" dirty="0" smtClean="0"/>
              <a:t>La inversión en la parte de iluminación ha ascendido a 500.000 euros</a:t>
            </a:r>
          </a:p>
          <a:p>
            <a:endParaRPr lang="es-E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42</a:t>
            </a:fld>
            <a:endParaRPr lang="es-ES"/>
          </a:p>
        </p:txBody>
      </p:sp>
      <p:pic>
        <p:nvPicPr>
          <p:cNvPr id="6" name="5 Imagen" descr="scada energia somosierra.JPG"/>
          <p:cNvPicPr>
            <a:picLocks noChangeAspect="1"/>
          </p:cNvPicPr>
          <p:nvPr/>
        </p:nvPicPr>
        <p:blipFill>
          <a:blip r:embed="rId2" cstate="print"/>
          <a:stretch>
            <a:fillRect/>
          </a:stretch>
        </p:blipFill>
        <p:spPr>
          <a:xfrm>
            <a:off x="0" y="1817440"/>
            <a:ext cx="9248634" cy="5040560"/>
          </a:xfrm>
          <a:prstGeom prst="rect">
            <a:avLst/>
          </a:prstGeom>
        </p:spPr>
      </p:pic>
      <p:sp>
        <p:nvSpPr>
          <p:cNvPr id="7" name="6 CuadroTexto"/>
          <p:cNvSpPr txBox="1"/>
          <p:nvPr/>
        </p:nvSpPr>
        <p:spPr>
          <a:xfrm>
            <a:off x="611560" y="1124744"/>
            <a:ext cx="3771610" cy="461665"/>
          </a:xfrm>
          <a:prstGeom prst="rect">
            <a:avLst/>
          </a:prstGeom>
          <a:noFill/>
        </p:spPr>
        <p:txBody>
          <a:bodyPr wrap="none" rtlCol="0">
            <a:spAutoFit/>
          </a:bodyPr>
          <a:lstStyle/>
          <a:p>
            <a:r>
              <a:rPr lang="es-ES" sz="2400" b="1" dirty="0" smtClean="0">
                <a:solidFill>
                  <a:srgbClr val="FF0000"/>
                </a:solidFill>
              </a:rPr>
              <a:t>SEGUIMIENTO CONSUMOS I</a:t>
            </a:r>
            <a:endParaRPr lang="es-ES" sz="2400" b="1" dirty="0">
              <a:solidFill>
                <a:srgbClr val="FF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43</a:t>
            </a:fld>
            <a:endParaRPr lang="es-ES"/>
          </a:p>
        </p:txBody>
      </p:sp>
      <p:pic>
        <p:nvPicPr>
          <p:cNvPr id="1026" name="Picture 2" descr="F:\curso eficiencia energetica tuneles\SCADA SOMOSIERRA.jpg"/>
          <p:cNvPicPr>
            <a:picLocks noChangeAspect="1" noChangeArrowheads="1"/>
          </p:cNvPicPr>
          <p:nvPr/>
        </p:nvPicPr>
        <p:blipFill>
          <a:blip r:embed="rId2" cstate="print"/>
          <a:srcRect/>
          <a:stretch>
            <a:fillRect/>
          </a:stretch>
        </p:blipFill>
        <p:spPr bwMode="auto">
          <a:xfrm>
            <a:off x="323528" y="1268760"/>
            <a:ext cx="8640960" cy="5962574"/>
          </a:xfrm>
          <a:prstGeom prst="rect">
            <a:avLst/>
          </a:prstGeom>
          <a:noFill/>
        </p:spPr>
      </p:pic>
      <p:sp>
        <p:nvSpPr>
          <p:cNvPr id="7" name="6 Elipse"/>
          <p:cNvSpPr/>
          <p:nvPr/>
        </p:nvSpPr>
        <p:spPr>
          <a:xfrm>
            <a:off x="5868144" y="3356992"/>
            <a:ext cx="936104" cy="64807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2483768" y="5589240"/>
            <a:ext cx="936104" cy="64807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a:off x="611560" y="1124744"/>
            <a:ext cx="3853363" cy="461665"/>
          </a:xfrm>
          <a:prstGeom prst="rect">
            <a:avLst/>
          </a:prstGeom>
          <a:noFill/>
        </p:spPr>
        <p:txBody>
          <a:bodyPr wrap="none" rtlCol="0">
            <a:spAutoFit/>
          </a:bodyPr>
          <a:lstStyle/>
          <a:p>
            <a:r>
              <a:rPr lang="es-ES" sz="2400" b="1" dirty="0" smtClean="0">
                <a:solidFill>
                  <a:srgbClr val="FF0000"/>
                </a:solidFill>
              </a:rPr>
              <a:t>SEGUIMIENTO CONSUMOS II</a:t>
            </a:r>
            <a:endParaRPr lang="es-ES" sz="2400" b="1" dirty="0">
              <a:solidFill>
                <a:srgbClr val="FF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44</a:t>
            </a:fld>
            <a:endParaRPr lang="es-ES"/>
          </a:p>
        </p:txBody>
      </p:sp>
      <p:graphicFrame>
        <p:nvGraphicFramePr>
          <p:cNvPr id="8" name="7 Objeto"/>
          <p:cNvGraphicFramePr>
            <a:graphicFrameLocks noChangeAspect="1"/>
          </p:cNvGraphicFramePr>
          <p:nvPr/>
        </p:nvGraphicFramePr>
        <p:xfrm>
          <a:off x="3135313" y="1397000"/>
          <a:ext cx="2871787" cy="4064000"/>
        </p:xfrm>
        <a:graphic>
          <a:graphicData uri="http://schemas.openxmlformats.org/presentationml/2006/ole">
            <p:oleObj spid="_x0000_s26630" name="Acrobat Document" r:id="rId3" imgW="5667122" imgH="8019915" progId="AcroExch.Document.7">
              <p:embed/>
            </p:oleObj>
          </a:graphicData>
        </a:graphic>
      </p:graphicFrame>
      <p:pic>
        <p:nvPicPr>
          <p:cNvPr id="9" name="8 Imagen" descr="Páginas1  111202AA TSomosierra - Supervisión del Suministro Eléctrico.jpg"/>
          <p:cNvPicPr>
            <a:picLocks noChangeAspect="1"/>
          </p:cNvPicPr>
          <p:nvPr/>
        </p:nvPicPr>
        <p:blipFill>
          <a:blip r:embed="rId4" cstate="print"/>
          <a:stretch>
            <a:fillRect/>
          </a:stretch>
        </p:blipFill>
        <p:spPr>
          <a:xfrm>
            <a:off x="2915816" y="983796"/>
            <a:ext cx="4608512" cy="5874204"/>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45</a:t>
            </a:fld>
            <a:endParaRPr lang="es-ES"/>
          </a:p>
        </p:txBody>
      </p:sp>
      <p:pic>
        <p:nvPicPr>
          <p:cNvPr id="27650" name="Picture 2" descr="F:\curso eficiencia energetica tuneles\111202AA TSomosierra - Supervisión del Suministro Eléctrico_Página_03.jpg"/>
          <p:cNvPicPr>
            <a:picLocks noChangeAspect="1" noChangeArrowheads="1"/>
          </p:cNvPicPr>
          <p:nvPr/>
        </p:nvPicPr>
        <p:blipFill>
          <a:blip r:embed="rId2" cstate="print"/>
          <a:srcRect/>
          <a:stretch>
            <a:fillRect/>
          </a:stretch>
        </p:blipFill>
        <p:spPr bwMode="auto">
          <a:xfrm>
            <a:off x="1979712" y="-1"/>
            <a:ext cx="5184576" cy="6825893"/>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46</a:t>
            </a:fld>
            <a:endParaRPr lang="es-ES"/>
          </a:p>
        </p:txBody>
      </p:sp>
      <p:pic>
        <p:nvPicPr>
          <p:cNvPr id="23553" name="Picture 1" descr="G:\WEB PITAGORAS\PAGINAS DEFINITIVAS\otras imagenes\carreteras en general\tunelorcaa7.JPG"/>
          <p:cNvPicPr>
            <a:picLocks noChangeAspect="1" noChangeArrowheads="1"/>
          </p:cNvPicPr>
          <p:nvPr/>
        </p:nvPicPr>
        <p:blipFill>
          <a:blip r:embed="rId2" cstate="print"/>
          <a:srcRect/>
          <a:stretch>
            <a:fillRect/>
          </a:stretch>
        </p:blipFill>
        <p:spPr bwMode="auto">
          <a:xfrm>
            <a:off x="611560" y="980729"/>
            <a:ext cx="7920880" cy="4824536"/>
          </a:xfrm>
          <a:prstGeom prst="rect">
            <a:avLst/>
          </a:prstGeom>
          <a:noFill/>
        </p:spPr>
      </p:pic>
      <p:sp>
        <p:nvSpPr>
          <p:cNvPr id="7" name="6 CuadroTexto"/>
          <p:cNvSpPr txBox="1"/>
          <p:nvPr/>
        </p:nvSpPr>
        <p:spPr>
          <a:xfrm>
            <a:off x="395536" y="6093296"/>
            <a:ext cx="8618128" cy="369332"/>
          </a:xfrm>
          <a:prstGeom prst="rect">
            <a:avLst/>
          </a:prstGeom>
          <a:noFill/>
        </p:spPr>
        <p:txBody>
          <a:bodyPr wrap="none" rtlCol="0">
            <a:spAutoFit/>
          </a:bodyPr>
          <a:lstStyle/>
          <a:p>
            <a:r>
              <a:rPr lang="es-ES" dirty="0" smtClean="0"/>
              <a:t>TÚNEL INEFICIENTE. LUMINARIAS ALTAS Y MAL ORIENTADAS. ILUMINA HASTIALES Y CLAVE</a:t>
            </a:r>
            <a:endParaRPr lang="es-E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47</a:t>
            </a:fld>
            <a:endParaRPr lang="es-ES"/>
          </a:p>
        </p:txBody>
      </p:sp>
      <p:pic>
        <p:nvPicPr>
          <p:cNvPr id="24577" name="Picture 1" descr="G:\WEB PITAGORAS\PAGINAS DEFINITIVAS\otras imagenes\carreteras en general\FOTO TUNEL LOMA DE BAS 4.JPG"/>
          <p:cNvPicPr>
            <a:picLocks noChangeAspect="1" noChangeArrowheads="1"/>
          </p:cNvPicPr>
          <p:nvPr/>
        </p:nvPicPr>
        <p:blipFill>
          <a:blip r:embed="rId2" cstate="print"/>
          <a:srcRect/>
          <a:stretch>
            <a:fillRect/>
          </a:stretch>
        </p:blipFill>
        <p:spPr bwMode="auto">
          <a:xfrm>
            <a:off x="827584" y="1316807"/>
            <a:ext cx="7848872" cy="4560465"/>
          </a:xfrm>
          <a:prstGeom prst="rect">
            <a:avLst/>
          </a:prstGeom>
          <a:noFill/>
        </p:spPr>
      </p:pic>
      <p:sp>
        <p:nvSpPr>
          <p:cNvPr id="6" name="5 CuadroTexto"/>
          <p:cNvSpPr txBox="1"/>
          <p:nvPr/>
        </p:nvSpPr>
        <p:spPr>
          <a:xfrm>
            <a:off x="395537" y="6093296"/>
            <a:ext cx="7992888" cy="646331"/>
          </a:xfrm>
          <a:prstGeom prst="rect">
            <a:avLst/>
          </a:prstGeom>
          <a:noFill/>
        </p:spPr>
        <p:txBody>
          <a:bodyPr wrap="square" rtlCol="0">
            <a:spAutoFit/>
          </a:bodyPr>
          <a:lstStyle/>
          <a:p>
            <a:r>
              <a:rPr lang="es-ES" dirty="0" smtClean="0"/>
              <a:t>TÚNEL EFICIENTE. LUMINARIAS BIEN ORIENTADAS.  NO ILUMINA HASTIALES Y CLAVE. LA ILUMINACIÓN ES LA REFLEJADA POR EL PAVIMENTO DEHORMIGÓN</a:t>
            </a:r>
            <a:endParaRPr lang="es-E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48</a:t>
            </a:fld>
            <a:endParaRPr lang="es-ES"/>
          </a:p>
        </p:txBody>
      </p:sp>
      <p:pic>
        <p:nvPicPr>
          <p:cNvPr id="29698" name="Picture 2" descr="F:\curso eficiencia energetica tuneles\IMG_1418.JPG"/>
          <p:cNvPicPr>
            <a:picLocks noChangeAspect="1" noChangeArrowheads="1"/>
          </p:cNvPicPr>
          <p:nvPr/>
        </p:nvPicPr>
        <p:blipFill>
          <a:blip r:embed="rId2" cstate="print"/>
          <a:srcRect/>
          <a:stretch>
            <a:fillRect/>
          </a:stretch>
        </p:blipFill>
        <p:spPr bwMode="auto">
          <a:xfrm>
            <a:off x="899592" y="764704"/>
            <a:ext cx="7488832" cy="5616624"/>
          </a:xfrm>
          <a:prstGeom prst="rect">
            <a:avLst/>
          </a:prstGeom>
          <a:noFill/>
        </p:spPr>
      </p:pic>
      <p:sp>
        <p:nvSpPr>
          <p:cNvPr id="6" name="5 CuadroTexto"/>
          <p:cNvSpPr txBox="1"/>
          <p:nvPr/>
        </p:nvSpPr>
        <p:spPr>
          <a:xfrm>
            <a:off x="1403648" y="6488668"/>
            <a:ext cx="5388398" cy="369332"/>
          </a:xfrm>
          <a:prstGeom prst="rect">
            <a:avLst/>
          </a:prstGeom>
          <a:noFill/>
        </p:spPr>
        <p:txBody>
          <a:bodyPr wrap="none" rtlCol="0">
            <a:spAutoFit/>
          </a:bodyPr>
          <a:lstStyle/>
          <a:p>
            <a:r>
              <a:rPr lang="es-ES" dirty="0" smtClean="0"/>
              <a:t>LUMINARIAS DE LEDS 10 CD/M2. ZONA DE TRANSICIÓN</a:t>
            </a:r>
            <a:endParaRPr lang="es-E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0"/>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49</a:t>
            </a:fld>
            <a:endParaRPr lang="es-ES"/>
          </a:p>
        </p:txBody>
      </p:sp>
      <p:pic>
        <p:nvPicPr>
          <p:cNvPr id="93185" name="Picture 1" descr="F:\curso eficiencia energetica tuneles\DSC_7482.JPG"/>
          <p:cNvPicPr>
            <a:picLocks noChangeAspect="1" noChangeArrowheads="1"/>
          </p:cNvPicPr>
          <p:nvPr/>
        </p:nvPicPr>
        <p:blipFill>
          <a:blip r:embed="rId2" cstate="print"/>
          <a:srcRect/>
          <a:stretch>
            <a:fillRect/>
          </a:stretch>
        </p:blipFill>
        <p:spPr bwMode="auto">
          <a:xfrm>
            <a:off x="611560" y="692696"/>
            <a:ext cx="8244408" cy="5331850"/>
          </a:xfrm>
          <a:prstGeom prst="rect">
            <a:avLst/>
          </a:prstGeom>
          <a:noFill/>
        </p:spPr>
      </p:pic>
      <p:sp>
        <p:nvSpPr>
          <p:cNvPr id="6" name="5 CuadroTexto"/>
          <p:cNvSpPr txBox="1"/>
          <p:nvPr/>
        </p:nvSpPr>
        <p:spPr>
          <a:xfrm>
            <a:off x="1115616" y="6309320"/>
            <a:ext cx="4169155" cy="369332"/>
          </a:xfrm>
          <a:prstGeom prst="rect">
            <a:avLst/>
          </a:prstGeom>
          <a:noFill/>
        </p:spPr>
        <p:txBody>
          <a:bodyPr wrap="none" rtlCol="0">
            <a:spAutoFit/>
          </a:bodyPr>
          <a:lstStyle/>
          <a:p>
            <a:r>
              <a:rPr lang="es-ES" dirty="0" smtClean="0"/>
              <a:t>ALUMBRADO NOCTURNO LEDS 5-6 Cd/M2</a:t>
            </a:r>
            <a:endParaRPr lang="es-E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0"/>
            <a:ext cx="8229600" cy="490066"/>
          </a:xfrm>
          <a:solidFill>
            <a:schemeClr val="tx2">
              <a:lumMod val="60000"/>
              <a:lumOff val="40000"/>
            </a:schemeClr>
          </a:solidFill>
        </p:spPr>
        <p:txBody>
          <a:bodyPr>
            <a:normAutofit fontScale="90000"/>
          </a:bodyPr>
          <a:lstStyle/>
          <a:p>
            <a:r>
              <a:rPr lang="es-ES" sz="2800" b="1" dirty="0" smtClean="0">
                <a:solidFill>
                  <a:srgbClr val="FFFF00"/>
                </a:solidFill>
              </a:rPr>
              <a:t>TUNEL DEL BRUC (LEDS)</a:t>
            </a:r>
            <a:endParaRPr lang="es-ES" sz="28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5</a:t>
            </a:fld>
            <a:endParaRPr lang="es-ES"/>
          </a:p>
        </p:txBody>
      </p:sp>
      <p:pic>
        <p:nvPicPr>
          <p:cNvPr id="7" name="Picture 2"/>
          <p:cNvPicPr>
            <a:picLocks noChangeAspect="1" noChangeArrowheads="1"/>
          </p:cNvPicPr>
          <p:nvPr/>
        </p:nvPicPr>
        <p:blipFill>
          <a:blip r:embed="rId2" cstate="print"/>
          <a:srcRect/>
          <a:stretch>
            <a:fillRect/>
          </a:stretch>
        </p:blipFill>
        <p:spPr bwMode="auto">
          <a:xfrm>
            <a:off x="1115616" y="620688"/>
            <a:ext cx="6828331" cy="5788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50</a:t>
            </a:fld>
            <a:endParaRPr lang="es-ES"/>
          </a:p>
        </p:txBody>
      </p:sp>
      <p:pic>
        <p:nvPicPr>
          <p:cNvPr id="31746" name="Picture 2" descr="F:\curso eficiencia energetica tuneles\IMG_1414.JPG"/>
          <p:cNvPicPr>
            <a:picLocks noChangeAspect="1" noChangeArrowheads="1"/>
          </p:cNvPicPr>
          <p:nvPr/>
        </p:nvPicPr>
        <p:blipFill>
          <a:blip r:embed="rId2" cstate="print"/>
          <a:srcRect/>
          <a:stretch>
            <a:fillRect/>
          </a:stretch>
        </p:blipFill>
        <p:spPr bwMode="auto">
          <a:xfrm>
            <a:off x="1043608" y="998730"/>
            <a:ext cx="7656851" cy="5022558"/>
          </a:xfrm>
          <a:prstGeom prst="rect">
            <a:avLst/>
          </a:prstGeom>
          <a:noFill/>
        </p:spPr>
      </p:pic>
      <p:sp>
        <p:nvSpPr>
          <p:cNvPr id="6" name="5 CuadroTexto"/>
          <p:cNvSpPr txBox="1"/>
          <p:nvPr/>
        </p:nvSpPr>
        <p:spPr>
          <a:xfrm>
            <a:off x="233997" y="6093296"/>
            <a:ext cx="8910003" cy="369332"/>
          </a:xfrm>
          <a:prstGeom prst="rect">
            <a:avLst/>
          </a:prstGeom>
          <a:noFill/>
        </p:spPr>
        <p:txBody>
          <a:bodyPr wrap="none" rtlCol="0">
            <a:spAutoFit/>
          </a:bodyPr>
          <a:lstStyle/>
          <a:p>
            <a:r>
              <a:rPr lang="es-ES" dirty="0" smtClean="0"/>
              <a:t>ALUMBRADO NOCTURNO REDUCIDO LEDS 0,4 Cd/M2. FALTA EL BALIZAMIENTO EN HASTIALES</a:t>
            </a:r>
            <a:endParaRPr lang="es-E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51</a:t>
            </a:fld>
            <a:endParaRPr lang="es-ES"/>
          </a:p>
        </p:txBody>
      </p:sp>
      <p:pic>
        <p:nvPicPr>
          <p:cNvPr id="92161" name="Picture 1" descr="F:\curso eficiencia energetica tuneles\DSC_7486.JPG"/>
          <p:cNvPicPr>
            <a:picLocks noChangeAspect="1" noChangeArrowheads="1"/>
          </p:cNvPicPr>
          <p:nvPr/>
        </p:nvPicPr>
        <p:blipFill>
          <a:blip r:embed="rId2" cstate="print"/>
          <a:srcRect/>
          <a:stretch>
            <a:fillRect/>
          </a:stretch>
        </p:blipFill>
        <p:spPr bwMode="auto">
          <a:xfrm>
            <a:off x="0" y="401406"/>
            <a:ext cx="9144000" cy="6055187"/>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52</a:t>
            </a:fld>
            <a:endParaRPr lang="es-ES"/>
          </a:p>
        </p:txBody>
      </p:sp>
      <p:pic>
        <p:nvPicPr>
          <p:cNvPr id="91137" name="Picture 1" descr="F:\curso eficiencia energetica tuneles\DSC_7488.JPG"/>
          <p:cNvPicPr>
            <a:picLocks noChangeAspect="1" noChangeArrowheads="1"/>
          </p:cNvPicPr>
          <p:nvPr/>
        </p:nvPicPr>
        <p:blipFill>
          <a:blip r:embed="rId2" cstate="print"/>
          <a:srcRect/>
          <a:stretch>
            <a:fillRect/>
          </a:stretch>
        </p:blipFill>
        <p:spPr bwMode="auto">
          <a:xfrm>
            <a:off x="0" y="401406"/>
            <a:ext cx="9144000" cy="6055187"/>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53</a:t>
            </a:fld>
            <a:endParaRPr lang="es-ES"/>
          </a:p>
        </p:txBody>
      </p:sp>
      <p:pic>
        <p:nvPicPr>
          <p:cNvPr id="67585" name="Picture 1" descr="F:\curso eficiencia energetica tuneles\DSC_7506.JPG"/>
          <p:cNvPicPr>
            <a:picLocks noChangeAspect="1" noChangeArrowheads="1"/>
          </p:cNvPicPr>
          <p:nvPr/>
        </p:nvPicPr>
        <p:blipFill>
          <a:blip r:embed="rId2" cstate="print"/>
          <a:srcRect/>
          <a:stretch>
            <a:fillRect/>
          </a:stretch>
        </p:blipFill>
        <p:spPr bwMode="auto">
          <a:xfrm>
            <a:off x="0" y="401406"/>
            <a:ext cx="9144000" cy="6055187"/>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54</a:t>
            </a:fld>
            <a:endParaRPr lang="es-ES"/>
          </a:p>
        </p:txBody>
      </p:sp>
      <p:pic>
        <p:nvPicPr>
          <p:cNvPr id="66561" name="Picture 1" descr="F:\curso eficiencia energetica tuneles\DSC_7509.JPG"/>
          <p:cNvPicPr>
            <a:picLocks noChangeAspect="1" noChangeArrowheads="1"/>
          </p:cNvPicPr>
          <p:nvPr/>
        </p:nvPicPr>
        <p:blipFill>
          <a:blip r:embed="rId2" cstate="print"/>
          <a:srcRect/>
          <a:stretch>
            <a:fillRect/>
          </a:stretch>
        </p:blipFill>
        <p:spPr bwMode="auto">
          <a:xfrm>
            <a:off x="0" y="401406"/>
            <a:ext cx="9144000" cy="6055187"/>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0"/>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55</a:t>
            </a:fld>
            <a:endParaRPr lang="es-ES"/>
          </a:p>
        </p:txBody>
      </p:sp>
      <p:pic>
        <p:nvPicPr>
          <p:cNvPr id="99330" name="Picture 2"/>
          <p:cNvPicPr>
            <a:picLocks noChangeAspect="1" noChangeArrowheads="1"/>
          </p:cNvPicPr>
          <p:nvPr/>
        </p:nvPicPr>
        <p:blipFill>
          <a:blip r:embed="rId2" cstate="print"/>
          <a:srcRect/>
          <a:stretch>
            <a:fillRect/>
          </a:stretch>
        </p:blipFill>
        <p:spPr bwMode="auto">
          <a:xfrm>
            <a:off x="0" y="808609"/>
            <a:ext cx="8892480" cy="6049391"/>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56</a:t>
            </a:fld>
            <a:endParaRPr lang="es-ES" dirty="0"/>
          </a:p>
        </p:txBody>
      </p:sp>
      <p:pic>
        <p:nvPicPr>
          <p:cNvPr id="6" name="5 Imagen" descr="Páginas 1 desdeBorrador Definitivo Recomendaciones túneles 07_06_12.jpg"/>
          <p:cNvPicPr>
            <a:picLocks noChangeAspect="1"/>
          </p:cNvPicPr>
          <p:nvPr/>
        </p:nvPicPr>
        <p:blipFill>
          <a:blip r:embed="rId2" cstate="print"/>
          <a:stretch>
            <a:fillRect/>
          </a:stretch>
        </p:blipFill>
        <p:spPr>
          <a:xfrm>
            <a:off x="2339752" y="620688"/>
            <a:ext cx="4407673" cy="6237312"/>
          </a:xfrm>
          <a:prstGeom prst="rect">
            <a:avLst/>
          </a:prstGeom>
        </p:spPr>
      </p:pic>
      <p:sp>
        <p:nvSpPr>
          <p:cNvPr id="7" name="6 Rectángulo"/>
          <p:cNvSpPr/>
          <p:nvPr/>
        </p:nvSpPr>
        <p:spPr>
          <a:xfrm>
            <a:off x="4788024" y="6093296"/>
            <a:ext cx="72008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331640" y="1700808"/>
            <a:ext cx="5760640" cy="3416320"/>
          </a:xfrm>
          <a:prstGeom prst="rect">
            <a:avLst/>
          </a:prstGeom>
          <a:noFill/>
        </p:spPr>
        <p:txBody>
          <a:bodyPr wrap="square" rtlCol="0">
            <a:spAutoFit/>
          </a:bodyPr>
          <a:lstStyle/>
          <a:p>
            <a:pPr marL="342900" indent="-342900"/>
            <a:r>
              <a:rPr lang="es-ES" b="1" dirty="0" smtClean="0">
                <a:solidFill>
                  <a:srgbClr val="FF0000"/>
                </a:solidFill>
              </a:rPr>
              <a:t>    </a:t>
            </a:r>
            <a:r>
              <a:rPr lang="es-ES" sz="7200" b="1" dirty="0" smtClean="0">
                <a:solidFill>
                  <a:srgbClr val="FF0000"/>
                </a:solidFill>
              </a:rPr>
              <a:t>F                                       I                                        N</a:t>
            </a:r>
            <a:endParaRPr lang="es-ES" sz="7200" b="1" dirty="0">
              <a:solidFill>
                <a:srgbClr val="FF0000"/>
              </a:solidFill>
            </a:endParaRPr>
          </a:p>
        </p:txBody>
      </p:sp>
      <p:sp>
        <p:nvSpPr>
          <p:cNvPr id="4" name="1 Título"/>
          <p:cNvSpPr txBox="1">
            <a:spLocks/>
          </p:cNvSpPr>
          <p:nvPr/>
        </p:nvSpPr>
        <p:spPr>
          <a:xfrm>
            <a:off x="457200" y="274638"/>
            <a:ext cx="8229600" cy="706090"/>
          </a:xfrm>
          <a:prstGeom prst="rect">
            <a:avLst/>
          </a:prstGeom>
          <a:solidFill>
            <a:schemeClr val="tx2">
              <a:lumMod val="60000"/>
              <a:lumOff val="40000"/>
            </a:schemeClr>
          </a:solidFill>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600" b="1" i="0" u="none" strike="noStrike" kern="1200" cap="none" spc="0" normalizeH="0" baseline="0" noProof="0" smtClean="0">
                <a:ln>
                  <a:noFill/>
                </a:ln>
                <a:solidFill>
                  <a:srgbClr val="FFFF00"/>
                </a:solidFill>
                <a:effectLst/>
                <a:uLnTx/>
                <a:uFillTx/>
                <a:latin typeface="+mj-lt"/>
                <a:ea typeface="+mj-ea"/>
                <a:cs typeface="+mj-cs"/>
              </a:rPr>
              <a:t>EFICIENCIA ENERGÉTICA EN TÚNELES</a:t>
            </a:r>
            <a:endParaRPr kumimoji="0" lang="es-ES" sz="3600" b="1" i="0" u="none" strike="noStrike" kern="1200" cap="none" spc="0" normalizeH="0" baseline="0" noProof="0" dirty="0">
              <a:ln>
                <a:noFill/>
              </a:ln>
              <a:solidFill>
                <a:srgbClr val="FFFF00"/>
              </a:solidFill>
              <a:effectLst/>
              <a:uLnTx/>
              <a:uFillTx/>
              <a:latin typeface="+mj-lt"/>
              <a:ea typeface="+mj-ea"/>
              <a:cs typeface="+mj-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6</a:t>
            </a:fld>
            <a:endParaRPr lang="es-ES"/>
          </a:p>
        </p:txBody>
      </p:sp>
      <p:graphicFrame>
        <p:nvGraphicFramePr>
          <p:cNvPr id="6" name="5 Tabla"/>
          <p:cNvGraphicFramePr>
            <a:graphicFrameLocks noGrp="1"/>
          </p:cNvGraphicFramePr>
          <p:nvPr/>
        </p:nvGraphicFramePr>
        <p:xfrm>
          <a:off x="611560" y="1052736"/>
          <a:ext cx="7678525" cy="3572593"/>
        </p:xfrm>
        <a:graphic>
          <a:graphicData uri="http://schemas.openxmlformats.org/drawingml/2006/table">
            <a:tbl>
              <a:tblPr/>
              <a:tblGrid>
                <a:gridCol w="35538"/>
                <a:gridCol w="1065369"/>
                <a:gridCol w="5918808"/>
                <a:gridCol w="44016"/>
                <a:gridCol w="37657"/>
                <a:gridCol w="267548"/>
                <a:gridCol w="37657"/>
                <a:gridCol w="49387"/>
                <a:gridCol w="37657"/>
                <a:gridCol w="32286"/>
                <a:gridCol w="38644"/>
                <a:gridCol w="37657"/>
                <a:gridCol w="38644"/>
                <a:gridCol w="37657"/>
              </a:tblGrid>
              <a:tr h="404354">
                <a:tc>
                  <a:txBody>
                    <a:bodyPr/>
                    <a:lstStyle/>
                    <a:p>
                      <a:pPr algn="ctr" fontAlgn="ctr"/>
                      <a:r>
                        <a:rPr lang="es-ES" sz="1200" b="1" i="0" u="none" strike="noStrike" dirty="0">
                          <a:solidFill>
                            <a:srgbClr val="000000"/>
                          </a:solidFill>
                          <a:latin typeface="Calibri"/>
                        </a:rPr>
                        <a:t> </a:t>
                      </a:r>
                    </a:p>
                  </a:txBody>
                  <a:tcPr marL="5069" marR="5069" marT="5069"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ES" sz="1200" b="1" i="0" u="none" strike="noStrike" dirty="0">
                          <a:solidFill>
                            <a:srgbClr val="000000"/>
                          </a:solidFill>
                          <a:latin typeface="Calibri"/>
                        </a:rPr>
                        <a:t>RATIOS </a:t>
                      </a:r>
                      <a:r>
                        <a:rPr lang="es-ES" sz="1200" b="1" i="0" u="none" strike="noStrike" dirty="0" smtClean="0">
                          <a:solidFill>
                            <a:srgbClr val="000000"/>
                          </a:solidFill>
                          <a:latin typeface="Calibri"/>
                        </a:rPr>
                        <a:t>OBTENIDOS TUNEL</a:t>
                      </a:r>
                      <a:r>
                        <a:rPr lang="es-ES" sz="1200" b="1" i="0" u="none" strike="noStrike" baseline="0" dirty="0" smtClean="0">
                          <a:solidFill>
                            <a:srgbClr val="000000"/>
                          </a:solidFill>
                          <a:latin typeface="Calibri"/>
                        </a:rPr>
                        <a:t> DE SOMOSIERRA</a:t>
                      </a:r>
                      <a:r>
                        <a:rPr lang="es-ES" sz="1200" b="1" i="0" u="none" strike="noStrike" dirty="0" smtClean="0">
                          <a:solidFill>
                            <a:srgbClr val="000000"/>
                          </a:solidFill>
                          <a:latin typeface="Calibri"/>
                        </a:rPr>
                        <a:t> </a:t>
                      </a:r>
                      <a:r>
                        <a:rPr lang="es-ES" sz="1200" b="1" i="0" u="none" strike="noStrike" dirty="0">
                          <a:solidFill>
                            <a:srgbClr val="000000"/>
                          </a:solidFill>
                          <a:latin typeface="Calibri"/>
                        </a:rPr>
                        <a:t>:</a:t>
                      </a:r>
                    </a:p>
                  </a:txBody>
                  <a:tcPr marL="5069" marR="5069" marT="5069"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l" fontAlgn="ctr"/>
                      <a:r>
                        <a:rPr lang="es-ES" sz="1200" b="1" i="0" u="none" strike="noStrike" dirty="0">
                          <a:solidFill>
                            <a:srgbClr val="000000"/>
                          </a:solidFill>
                          <a:latin typeface="Calibri"/>
                        </a:rPr>
                        <a:t>         1.- El alumbrado soleado supone el </a:t>
                      </a:r>
                      <a:r>
                        <a:rPr lang="es-ES" sz="1200" b="1" i="0" u="none" strike="noStrike" dirty="0" smtClean="0">
                          <a:solidFill>
                            <a:srgbClr val="000000"/>
                          </a:solidFill>
                          <a:latin typeface="Calibri"/>
                        </a:rPr>
                        <a:t>48 </a:t>
                      </a:r>
                      <a:r>
                        <a:rPr lang="es-ES" sz="1200" b="1" i="0" u="none" strike="noStrike" dirty="0">
                          <a:solidFill>
                            <a:srgbClr val="000000"/>
                          </a:solidFill>
                          <a:latin typeface="Calibri"/>
                        </a:rPr>
                        <a:t>% del consumo total </a:t>
                      </a:r>
                      <a:r>
                        <a:rPr lang="es-ES" sz="1200" b="1" i="0" u="none" strike="noStrike" dirty="0" smtClean="0">
                          <a:solidFill>
                            <a:srgbClr val="000000"/>
                          </a:solidFill>
                          <a:latin typeface="Calibri"/>
                        </a:rPr>
                        <a:t>(43% </a:t>
                      </a:r>
                      <a:r>
                        <a:rPr lang="es-ES" sz="1200" b="1" i="0" u="none" strike="noStrike" dirty="0">
                          <a:solidFill>
                            <a:srgbClr val="000000"/>
                          </a:solidFill>
                          <a:latin typeface="Calibri"/>
                        </a:rPr>
                        <a:t>al </a:t>
                      </a:r>
                      <a:r>
                        <a:rPr lang="es-ES" sz="1200" b="1" i="0" u="none" strike="noStrike" dirty="0" smtClean="0">
                          <a:solidFill>
                            <a:srgbClr val="000000"/>
                          </a:solidFill>
                          <a:latin typeface="Calibri"/>
                        </a:rPr>
                        <a:t>52% </a:t>
                      </a:r>
                      <a:r>
                        <a:rPr lang="es-ES" sz="1200" b="1" i="0" u="none" strike="noStrike" dirty="0">
                          <a:solidFill>
                            <a:srgbClr val="000000"/>
                          </a:solidFill>
                          <a:latin typeface="Calibri"/>
                        </a:rPr>
                        <a:t>según el túnel)</a:t>
                      </a:r>
                    </a:p>
                  </a:txBody>
                  <a:tcPr marL="5069" marR="5069" marT="5069"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2">
                  <a:txBody>
                    <a:bodyPr/>
                    <a:lstStyle/>
                    <a:p>
                      <a:pPr algn="ctr" fontAlgn="b"/>
                      <a:r>
                        <a:rPr lang="es-ES" sz="1200" b="0" i="0" u="none" strike="noStrike" dirty="0">
                          <a:solidFill>
                            <a:srgbClr val="000000"/>
                          </a:solidFill>
                          <a:latin typeface="Calibri"/>
                        </a:rPr>
                        <a:t> </a:t>
                      </a:r>
                    </a:p>
                  </a:txBody>
                  <a:tcPr marL="5069" marR="5069" marT="5069"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S"/>
                    </a:p>
                  </a:txBody>
                  <a:tcPr/>
                </a:tc>
                <a:tc>
                  <a:txBody>
                    <a:bodyPr/>
                    <a:lstStyle/>
                    <a:p>
                      <a:pPr algn="ctr" fontAlgn="b"/>
                      <a:r>
                        <a:rPr lang="es-ES" sz="1200" b="0" i="0" u="none" strike="noStrike" dirty="0">
                          <a:solidFill>
                            <a:srgbClr val="000000"/>
                          </a:solidFill>
                          <a:latin typeface="Calibri"/>
                        </a:rPr>
                        <a:t> </a:t>
                      </a:r>
                    </a:p>
                  </a:txBody>
                  <a:tcPr marL="5069" marR="5069" marT="506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s-ES" sz="1200" b="0" i="0" u="none" strike="noStrike" dirty="0">
                          <a:solidFill>
                            <a:srgbClr val="000000"/>
                          </a:solidFill>
                          <a:latin typeface="Calibri"/>
                        </a:rPr>
                        <a:t> </a:t>
                      </a:r>
                    </a:p>
                  </a:txBody>
                  <a:tcPr marL="5069" marR="5069" marT="506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s-ES" sz="1200" b="0" i="0" u="none" strike="noStrike" dirty="0">
                          <a:solidFill>
                            <a:srgbClr val="000000"/>
                          </a:solidFill>
                          <a:latin typeface="Calibri"/>
                        </a:rPr>
                        <a:t> </a:t>
                      </a:r>
                    </a:p>
                  </a:txBody>
                  <a:tcPr marL="5069" marR="5069" marT="506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s-ES" sz="1200" b="0" i="0" u="none" strike="noStrike" dirty="0">
                          <a:solidFill>
                            <a:srgbClr val="000000"/>
                          </a:solidFill>
                          <a:latin typeface="Calibri"/>
                        </a:rPr>
                        <a:t> </a:t>
                      </a:r>
                    </a:p>
                  </a:txBody>
                  <a:tcPr marL="5069" marR="5069" marT="5069"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304647">
                <a:tc>
                  <a:txBody>
                    <a:bodyPr/>
                    <a:lstStyle/>
                    <a:p>
                      <a:pPr algn="ctr" fontAlgn="b"/>
                      <a:endParaRPr lang="es-ES" sz="1200" b="0" i="0" u="none" strike="noStrike">
                        <a:solidFill>
                          <a:srgbClr val="000000"/>
                        </a:solidFill>
                        <a:latin typeface="Calibri"/>
                      </a:endParaRPr>
                    </a:p>
                  </a:txBody>
                  <a:tcPr marL="5069" marR="5069" marT="506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s-ES" sz="1200" b="0" i="0" u="none" strike="noStrike">
                        <a:solidFill>
                          <a:srgbClr val="000000"/>
                        </a:solidFill>
                        <a:latin typeface="Calibri"/>
                      </a:endParaRPr>
                    </a:p>
                  </a:txBody>
                  <a:tcPr marL="5069" marR="5069" marT="5069"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8">
                  <a:txBody>
                    <a:bodyPr/>
                    <a:lstStyle/>
                    <a:p>
                      <a:pPr algn="l" fontAlgn="ctr"/>
                      <a:r>
                        <a:rPr lang="es-ES" sz="1200" b="1" i="0" u="none" strike="noStrike" dirty="0">
                          <a:solidFill>
                            <a:srgbClr val="000000"/>
                          </a:solidFill>
                          <a:latin typeface="Calibri"/>
                        </a:rPr>
                        <a:t>        2.- El alumbrado nublado supone el </a:t>
                      </a:r>
                      <a:r>
                        <a:rPr lang="es-ES" sz="1200" b="1" i="0" u="none" strike="noStrike" dirty="0" smtClean="0">
                          <a:solidFill>
                            <a:srgbClr val="000000"/>
                          </a:solidFill>
                          <a:latin typeface="Calibri"/>
                        </a:rPr>
                        <a:t>15 </a:t>
                      </a:r>
                      <a:r>
                        <a:rPr lang="es-ES" sz="1200" b="1" i="0" u="none" strike="noStrike" dirty="0">
                          <a:solidFill>
                            <a:srgbClr val="000000"/>
                          </a:solidFill>
                          <a:latin typeface="Calibri"/>
                        </a:rPr>
                        <a:t>% del consumo total (aquí no influye tanto el túnel)</a:t>
                      </a:r>
                    </a:p>
                  </a:txBody>
                  <a:tcPr marL="5069" marR="5069" marT="5069"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endParaRPr lang="es-ES"/>
                    </a:p>
                  </a:txBody>
                  <a:tcPr marL="5069" marR="5069" marT="5069" marB="0" anchor="b">
                    <a:lnL>
                      <a:noFill/>
                    </a:lnL>
                    <a:lnR>
                      <a:noFill/>
                    </a:lnR>
                    <a:lnT>
                      <a:noFill/>
                    </a:lnT>
                    <a:lnB>
                      <a:noFill/>
                    </a:lnB>
                  </a:tcPr>
                </a:tc>
                <a:tc>
                  <a:txBody>
                    <a:bodyPr/>
                    <a:lstStyle/>
                    <a:p>
                      <a:endParaRPr lang="es-ES"/>
                    </a:p>
                  </a:txBody>
                  <a:tcPr marL="5069" marR="5069" marT="5069" marB="0" anchor="b">
                    <a:lnL>
                      <a:noFill/>
                    </a:lnL>
                    <a:lnR>
                      <a:noFill/>
                    </a:lnR>
                    <a:lnT>
                      <a:noFill/>
                    </a:lnT>
                    <a:lnB>
                      <a:noFill/>
                    </a:lnB>
                  </a:tcPr>
                </a:tc>
                <a:tc>
                  <a:txBody>
                    <a:bodyPr/>
                    <a:lstStyle/>
                    <a:p>
                      <a:endParaRPr lang="es-ES"/>
                    </a:p>
                  </a:txBody>
                  <a:tcPr marL="5069" marR="5069" marT="5069" marB="0" anchor="b">
                    <a:lnL>
                      <a:noFill/>
                    </a:lnL>
                    <a:lnR>
                      <a:noFill/>
                    </a:lnR>
                    <a:lnT>
                      <a:noFill/>
                    </a:lnT>
                    <a:lnB>
                      <a:noFill/>
                    </a:lnB>
                  </a:tcPr>
                </a:tc>
                <a:tc>
                  <a:txBody>
                    <a:bodyPr/>
                    <a:lstStyle/>
                    <a:p>
                      <a:pPr algn="ctr" fontAlgn="b"/>
                      <a:r>
                        <a:rPr lang="es-ES" sz="1200" b="0" i="0" u="none" strike="noStrike">
                          <a:solidFill>
                            <a:srgbClr val="000000"/>
                          </a:solidFill>
                          <a:latin typeface="Calibri"/>
                        </a:rPr>
                        <a:t> </a:t>
                      </a:r>
                    </a:p>
                  </a:txBody>
                  <a:tcPr marL="5069" marR="5069" marT="5069" marB="0" anchor="b">
                    <a:lnL>
                      <a:noFill/>
                    </a:lnL>
                    <a:lnR w="12700" cap="flat" cmpd="sng" algn="ctr">
                      <a:solidFill>
                        <a:srgbClr val="000000"/>
                      </a:solidFill>
                      <a:prstDash val="solid"/>
                      <a:round/>
                      <a:headEnd type="none" w="med" len="med"/>
                      <a:tailEnd type="none" w="med" len="med"/>
                    </a:lnR>
                    <a:lnT>
                      <a:noFill/>
                    </a:lnT>
                    <a:lnB>
                      <a:noFill/>
                    </a:lnB>
                  </a:tcPr>
                </a:tc>
              </a:tr>
              <a:tr h="304647">
                <a:tc>
                  <a:txBody>
                    <a:bodyPr/>
                    <a:lstStyle/>
                    <a:p>
                      <a:pPr algn="ctr" fontAlgn="b"/>
                      <a:endParaRPr lang="es-ES" sz="1200" b="0" i="0" u="none" strike="noStrike">
                        <a:solidFill>
                          <a:srgbClr val="000000"/>
                        </a:solidFill>
                        <a:latin typeface="Calibri"/>
                      </a:endParaRPr>
                    </a:p>
                  </a:txBody>
                  <a:tcPr marL="5069" marR="5069" marT="5069" marB="0" anchor="b">
                    <a:lnL>
                      <a:noFill/>
                    </a:lnL>
                    <a:lnR>
                      <a:noFill/>
                    </a:lnR>
                    <a:lnT>
                      <a:noFill/>
                    </a:lnT>
                    <a:lnB>
                      <a:noFill/>
                    </a:lnB>
                  </a:tcPr>
                </a:tc>
                <a:tc>
                  <a:txBody>
                    <a:bodyPr/>
                    <a:lstStyle/>
                    <a:p>
                      <a:pPr algn="ctr" fontAlgn="b"/>
                      <a:endParaRPr lang="es-ES" sz="1200" b="0" i="0" u="none" strike="noStrike">
                        <a:solidFill>
                          <a:srgbClr val="000000"/>
                        </a:solidFill>
                        <a:latin typeface="Calibri"/>
                      </a:endParaRPr>
                    </a:p>
                  </a:txBody>
                  <a:tcPr marL="5069" marR="5069" marT="5069"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s-ES" sz="1200" b="1" i="0" u="none" strike="noStrike" dirty="0">
                          <a:solidFill>
                            <a:srgbClr val="000000"/>
                          </a:solidFill>
                          <a:latin typeface="Calibri"/>
                        </a:rPr>
                        <a:t>        3.- El crepuscular supone el 3 % del consumo total</a:t>
                      </a:r>
                    </a:p>
                  </a:txBody>
                  <a:tcPr marL="5069" marR="5069" marT="5069"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endParaRPr lang="es-ES" b="1" dirty="0"/>
                    </a:p>
                  </a:txBody>
                  <a:tcPr marL="5069" marR="5069" marT="5069" marB="0" anchor="b">
                    <a:lnL>
                      <a:noFill/>
                    </a:lnL>
                    <a:lnR>
                      <a:noFill/>
                    </a:lnR>
                    <a:lnT>
                      <a:noFill/>
                    </a:lnT>
                    <a:lnB>
                      <a:noFill/>
                    </a:lnB>
                  </a:tcPr>
                </a:tc>
                <a:tc>
                  <a:txBody>
                    <a:bodyPr/>
                    <a:lstStyle/>
                    <a:p>
                      <a:endParaRPr lang="es-ES" b="1" dirty="0"/>
                    </a:p>
                  </a:txBody>
                  <a:tcPr marL="5069" marR="5069" marT="5069" marB="0" anchor="b">
                    <a:lnL>
                      <a:noFill/>
                    </a:lnL>
                    <a:lnR>
                      <a:noFill/>
                    </a:lnR>
                    <a:lnT>
                      <a:noFill/>
                    </a:lnT>
                    <a:lnB>
                      <a:noFill/>
                    </a:lnB>
                  </a:tcPr>
                </a:tc>
                <a:tc gridSpan="5">
                  <a:txBody>
                    <a:bodyPr/>
                    <a:lstStyle/>
                    <a:p>
                      <a:endParaRPr lang="es-ES" b="1" dirty="0"/>
                    </a:p>
                  </a:txBody>
                  <a:tcPr marL="5069" marR="5069" marT="5069" marB="0" anchor="b">
                    <a:lnL>
                      <a:noFill/>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endParaRPr lang="es-ES" dirty="0"/>
                    </a:p>
                  </a:txBody>
                  <a:tcPr marL="5069" marR="5069" marT="5069" marB="0" anchor="b">
                    <a:lnL>
                      <a:noFill/>
                    </a:lnL>
                    <a:lnR>
                      <a:noFill/>
                    </a:lnR>
                    <a:lnT>
                      <a:noFill/>
                    </a:lnT>
                    <a:lnB>
                      <a:noFill/>
                    </a:lnB>
                  </a:tcPr>
                </a:tc>
                <a:tc>
                  <a:txBody>
                    <a:bodyPr/>
                    <a:lstStyle/>
                    <a:p>
                      <a:endParaRPr lang="es-ES"/>
                    </a:p>
                  </a:txBody>
                  <a:tcPr marL="5069" marR="5069" marT="5069" marB="0" anchor="b">
                    <a:lnL>
                      <a:noFill/>
                    </a:lnL>
                    <a:lnR>
                      <a:noFill/>
                    </a:lnR>
                    <a:lnT>
                      <a:noFill/>
                    </a:lnT>
                    <a:lnB>
                      <a:noFill/>
                    </a:lnB>
                  </a:tcPr>
                </a:tc>
                <a:tc>
                  <a:txBody>
                    <a:bodyPr/>
                    <a:lstStyle/>
                    <a:p>
                      <a:endParaRPr lang="es-ES"/>
                    </a:p>
                  </a:txBody>
                  <a:tcPr marL="5069" marR="5069" marT="5069" marB="0" anchor="b">
                    <a:lnL>
                      <a:noFill/>
                    </a:lnL>
                    <a:lnR>
                      <a:noFill/>
                    </a:lnR>
                    <a:lnT>
                      <a:noFill/>
                    </a:lnT>
                    <a:lnB>
                      <a:noFill/>
                    </a:lnB>
                  </a:tcPr>
                </a:tc>
                <a:tc>
                  <a:txBody>
                    <a:bodyPr/>
                    <a:lstStyle/>
                    <a:p>
                      <a:pPr algn="ctr" fontAlgn="b"/>
                      <a:r>
                        <a:rPr lang="es-ES" sz="1200" b="0" i="0" u="none" strike="noStrike" dirty="0">
                          <a:solidFill>
                            <a:srgbClr val="000000"/>
                          </a:solidFill>
                          <a:latin typeface="Calibri"/>
                        </a:rPr>
                        <a:t> </a:t>
                      </a:r>
                    </a:p>
                  </a:txBody>
                  <a:tcPr marL="5069" marR="5069" marT="5069" marB="0" anchor="b">
                    <a:lnL>
                      <a:noFill/>
                    </a:lnL>
                    <a:lnR w="12700" cap="flat" cmpd="sng" algn="ctr">
                      <a:solidFill>
                        <a:srgbClr val="000000"/>
                      </a:solidFill>
                      <a:prstDash val="solid"/>
                      <a:round/>
                      <a:headEnd type="none" w="med" len="med"/>
                      <a:tailEnd type="none" w="med" len="med"/>
                    </a:lnR>
                    <a:lnT>
                      <a:noFill/>
                    </a:lnT>
                    <a:lnB>
                      <a:noFill/>
                    </a:lnB>
                  </a:tcPr>
                </a:tc>
              </a:tr>
              <a:tr h="404354">
                <a:tc>
                  <a:txBody>
                    <a:bodyPr/>
                    <a:lstStyle/>
                    <a:p>
                      <a:pPr algn="ctr" fontAlgn="b"/>
                      <a:endParaRPr lang="es-ES" sz="1200" b="0" i="0" u="none" strike="noStrike">
                        <a:solidFill>
                          <a:srgbClr val="000000"/>
                        </a:solidFill>
                        <a:latin typeface="Calibri"/>
                      </a:endParaRPr>
                    </a:p>
                  </a:txBody>
                  <a:tcPr marL="5069" marR="5069" marT="5069" marB="0" anchor="b">
                    <a:lnL>
                      <a:noFill/>
                    </a:lnL>
                    <a:lnR>
                      <a:noFill/>
                    </a:lnR>
                    <a:lnT>
                      <a:noFill/>
                    </a:lnT>
                    <a:lnB>
                      <a:noFill/>
                    </a:lnB>
                  </a:tcPr>
                </a:tc>
                <a:tc>
                  <a:txBody>
                    <a:bodyPr/>
                    <a:lstStyle/>
                    <a:p>
                      <a:pPr algn="ctr" fontAlgn="b"/>
                      <a:endParaRPr lang="es-ES" sz="1200" b="0" i="0" u="none" strike="noStrike">
                        <a:solidFill>
                          <a:srgbClr val="000000"/>
                        </a:solidFill>
                        <a:latin typeface="Calibri"/>
                      </a:endParaRPr>
                    </a:p>
                  </a:txBody>
                  <a:tcPr marL="5069" marR="5069" marT="5069" marB="0" anchor="b">
                    <a:lnL>
                      <a:noFill/>
                    </a:lnL>
                    <a:lnR w="12700" cap="flat" cmpd="sng" algn="ctr">
                      <a:solidFill>
                        <a:srgbClr val="000000"/>
                      </a:solidFill>
                      <a:prstDash val="solid"/>
                      <a:round/>
                      <a:headEnd type="none" w="med" len="med"/>
                      <a:tailEnd type="none" w="med" len="med"/>
                    </a:lnR>
                    <a:lnT>
                      <a:noFill/>
                    </a:lnT>
                    <a:lnB>
                      <a:noFill/>
                    </a:lnB>
                  </a:tcPr>
                </a:tc>
                <a:tc gridSpan="8">
                  <a:txBody>
                    <a:bodyPr/>
                    <a:lstStyle/>
                    <a:p>
                      <a:pPr algn="l" fontAlgn="ctr"/>
                      <a:r>
                        <a:rPr lang="es-ES" sz="1200" b="1" i="0" u="none" strike="noStrike" dirty="0">
                          <a:solidFill>
                            <a:srgbClr val="000000"/>
                          </a:solidFill>
                          <a:latin typeface="Calibri"/>
                        </a:rPr>
                        <a:t>        4.- El alumbrado permanente y el nocturno juntos suponen entre el </a:t>
                      </a:r>
                      <a:r>
                        <a:rPr lang="es-ES" sz="1200" b="1" i="0" u="none" strike="noStrike" dirty="0" smtClean="0">
                          <a:solidFill>
                            <a:srgbClr val="000000"/>
                          </a:solidFill>
                          <a:latin typeface="Calibri"/>
                        </a:rPr>
                        <a:t>29 </a:t>
                      </a:r>
                      <a:r>
                        <a:rPr lang="es-ES" sz="1200" b="1" i="0" u="none" strike="noStrike" dirty="0">
                          <a:solidFill>
                            <a:srgbClr val="000000"/>
                          </a:solidFill>
                          <a:latin typeface="Calibri"/>
                        </a:rPr>
                        <a:t>y el </a:t>
                      </a:r>
                      <a:r>
                        <a:rPr lang="es-ES" sz="1200" b="1" i="0" u="none" strike="noStrike" dirty="0" smtClean="0">
                          <a:solidFill>
                            <a:srgbClr val="000000"/>
                          </a:solidFill>
                          <a:latin typeface="Calibri"/>
                        </a:rPr>
                        <a:t>40 </a:t>
                      </a:r>
                      <a:r>
                        <a:rPr lang="es-ES" sz="1200" b="1" i="0" u="none" strike="noStrike" dirty="0">
                          <a:solidFill>
                            <a:srgbClr val="000000"/>
                          </a:solidFill>
                          <a:latin typeface="Calibri"/>
                        </a:rPr>
                        <a:t>% del consumo </a:t>
                      </a:r>
                      <a:r>
                        <a:rPr lang="es-ES" sz="1200" b="1" i="0" u="none" strike="noStrike" dirty="0" smtClean="0">
                          <a:solidFill>
                            <a:srgbClr val="000000"/>
                          </a:solidFill>
                          <a:latin typeface="Calibri"/>
                        </a:rPr>
                        <a:t>total siendo</a:t>
                      </a:r>
                      <a:r>
                        <a:rPr lang="es-ES" sz="1200" b="1" i="0" u="none" strike="noStrike" baseline="0" dirty="0" smtClean="0">
                          <a:solidFill>
                            <a:srgbClr val="000000"/>
                          </a:solidFill>
                          <a:latin typeface="Calibri"/>
                        </a:rPr>
                        <a:t> el promedio el 34%</a:t>
                      </a:r>
                      <a:endParaRPr lang="es-ES" sz="1200" b="1" i="0" u="none" strike="noStrike" dirty="0">
                        <a:solidFill>
                          <a:srgbClr val="000000"/>
                        </a:solidFill>
                        <a:latin typeface="Calibri"/>
                      </a:endParaRPr>
                    </a:p>
                  </a:txBody>
                  <a:tcPr marL="5069" marR="5069" marT="5069"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endParaRPr lang="es-ES"/>
                    </a:p>
                  </a:txBody>
                  <a:tcPr marL="5069" marR="5069" marT="5069" marB="0" anchor="b">
                    <a:lnL>
                      <a:noFill/>
                    </a:lnL>
                    <a:lnR>
                      <a:noFill/>
                    </a:lnR>
                    <a:lnT>
                      <a:noFill/>
                    </a:lnT>
                    <a:lnB>
                      <a:noFill/>
                    </a:lnB>
                  </a:tcPr>
                </a:tc>
                <a:tc>
                  <a:txBody>
                    <a:bodyPr/>
                    <a:lstStyle/>
                    <a:p>
                      <a:endParaRPr lang="es-ES"/>
                    </a:p>
                  </a:txBody>
                  <a:tcPr marL="5069" marR="5069" marT="5069" marB="0" anchor="b">
                    <a:lnL>
                      <a:noFill/>
                    </a:lnL>
                    <a:lnR>
                      <a:noFill/>
                    </a:lnR>
                    <a:lnT>
                      <a:noFill/>
                    </a:lnT>
                    <a:lnB>
                      <a:noFill/>
                    </a:lnB>
                  </a:tcPr>
                </a:tc>
                <a:tc>
                  <a:txBody>
                    <a:bodyPr/>
                    <a:lstStyle/>
                    <a:p>
                      <a:endParaRPr lang="es-ES"/>
                    </a:p>
                  </a:txBody>
                  <a:tcPr marL="5069" marR="5069" marT="5069" marB="0" anchor="b">
                    <a:lnL>
                      <a:noFill/>
                    </a:lnL>
                    <a:lnR>
                      <a:noFill/>
                    </a:lnR>
                    <a:lnT>
                      <a:noFill/>
                    </a:lnT>
                    <a:lnB>
                      <a:noFill/>
                    </a:lnB>
                  </a:tcPr>
                </a:tc>
                <a:tc>
                  <a:txBody>
                    <a:bodyPr/>
                    <a:lstStyle/>
                    <a:p>
                      <a:pPr algn="ctr" fontAlgn="b"/>
                      <a:r>
                        <a:rPr lang="es-ES" sz="1200" b="0" i="0" u="none" strike="noStrike">
                          <a:solidFill>
                            <a:srgbClr val="000000"/>
                          </a:solidFill>
                          <a:latin typeface="Calibri"/>
                        </a:rPr>
                        <a:t> </a:t>
                      </a:r>
                    </a:p>
                  </a:txBody>
                  <a:tcPr marL="5069" marR="5069" marT="5069" marB="0" anchor="b">
                    <a:lnL>
                      <a:noFill/>
                    </a:lnL>
                    <a:lnR w="12700" cap="flat" cmpd="sng" algn="ctr">
                      <a:solidFill>
                        <a:srgbClr val="000000"/>
                      </a:solidFill>
                      <a:prstDash val="solid"/>
                      <a:round/>
                      <a:headEnd type="none" w="med" len="med"/>
                      <a:tailEnd type="none" w="med" len="med"/>
                    </a:lnR>
                    <a:lnT>
                      <a:noFill/>
                    </a:lnT>
                    <a:lnB>
                      <a:noFill/>
                    </a:lnB>
                  </a:tcPr>
                </a:tc>
              </a:tr>
              <a:tr h="404354">
                <a:tc>
                  <a:txBody>
                    <a:bodyPr/>
                    <a:lstStyle/>
                    <a:p>
                      <a:pPr algn="l" fontAlgn="b"/>
                      <a:endParaRPr lang="es-ES" sz="1200" b="0" i="0" u="none" strike="noStrike">
                        <a:solidFill>
                          <a:srgbClr val="000000"/>
                        </a:solidFill>
                        <a:latin typeface="Calibri"/>
                      </a:endParaRPr>
                    </a:p>
                  </a:txBody>
                  <a:tcPr marL="5069" marR="5069" marT="5069" marB="0" anchor="b">
                    <a:lnL>
                      <a:noFill/>
                    </a:lnL>
                    <a:lnR>
                      <a:noFill/>
                    </a:lnR>
                    <a:lnT>
                      <a:noFill/>
                    </a:lnT>
                    <a:lnB>
                      <a:noFill/>
                    </a:lnB>
                  </a:tcPr>
                </a:tc>
                <a:tc>
                  <a:txBody>
                    <a:bodyPr/>
                    <a:lstStyle/>
                    <a:p>
                      <a:pPr algn="l" fontAlgn="b"/>
                      <a:endParaRPr lang="es-ES" sz="1200" b="0" i="0" u="none" strike="noStrike">
                        <a:solidFill>
                          <a:srgbClr val="000000"/>
                        </a:solidFill>
                        <a:latin typeface="Calibri"/>
                      </a:endParaRPr>
                    </a:p>
                  </a:txBody>
                  <a:tcPr marL="5069" marR="5069" marT="5069" marB="0" anchor="b">
                    <a:lnL>
                      <a:noFill/>
                    </a:lnL>
                    <a:lnR w="12700" cap="flat" cmpd="sng" algn="ctr">
                      <a:solidFill>
                        <a:srgbClr val="000000"/>
                      </a:solidFill>
                      <a:prstDash val="solid"/>
                      <a:round/>
                      <a:headEnd type="none" w="med" len="med"/>
                      <a:tailEnd type="none" w="med" len="med"/>
                    </a:lnR>
                    <a:lnT>
                      <a:noFill/>
                    </a:lnT>
                    <a:lnB>
                      <a:noFill/>
                    </a:lnB>
                  </a:tcPr>
                </a:tc>
                <a:tc gridSpan="10">
                  <a:txBody>
                    <a:bodyPr/>
                    <a:lstStyle/>
                    <a:p>
                      <a:pPr algn="l" fontAlgn="ctr"/>
                      <a:r>
                        <a:rPr lang="es-ES" sz="1200" b="1" i="0" u="none" strike="noStrike" dirty="0">
                          <a:solidFill>
                            <a:srgbClr val="000000"/>
                          </a:solidFill>
                          <a:latin typeface="Calibri"/>
                        </a:rPr>
                        <a:t>        5.- Un túnel supone el </a:t>
                      </a:r>
                      <a:r>
                        <a:rPr lang="es-ES" sz="1200" b="1" i="0" u="none" strike="noStrike" dirty="0" smtClean="0">
                          <a:solidFill>
                            <a:srgbClr val="000000"/>
                          </a:solidFill>
                          <a:latin typeface="Calibri"/>
                        </a:rPr>
                        <a:t>56 </a:t>
                      </a:r>
                      <a:r>
                        <a:rPr lang="es-ES" sz="1200" b="1" i="0" u="none" strike="noStrike" dirty="0">
                          <a:solidFill>
                            <a:srgbClr val="000000"/>
                          </a:solidFill>
                          <a:latin typeface="Calibri"/>
                        </a:rPr>
                        <a:t>% del consumo total de ambos túneles y el otro túnel el </a:t>
                      </a:r>
                      <a:r>
                        <a:rPr lang="es-ES" sz="1200" b="1" i="0" u="none" strike="noStrike" dirty="0" smtClean="0">
                          <a:solidFill>
                            <a:srgbClr val="000000"/>
                          </a:solidFill>
                          <a:latin typeface="Calibri"/>
                        </a:rPr>
                        <a:t>44 </a:t>
                      </a:r>
                      <a:r>
                        <a:rPr lang="es-ES" sz="1200" b="1" i="0" u="none" strike="noStrike" dirty="0">
                          <a:solidFill>
                            <a:srgbClr val="000000"/>
                          </a:solidFill>
                          <a:latin typeface="Calibri"/>
                        </a:rPr>
                        <a:t>%. Un túnel consume un </a:t>
                      </a:r>
                      <a:r>
                        <a:rPr lang="es-ES" sz="1200" b="1" i="0" u="none" strike="noStrike" dirty="0" smtClean="0">
                          <a:solidFill>
                            <a:srgbClr val="000000"/>
                          </a:solidFill>
                          <a:latin typeface="Calibri"/>
                        </a:rPr>
                        <a:t>31% </a:t>
                      </a:r>
                      <a:r>
                        <a:rPr lang="es-ES" sz="1200" b="1" i="0" u="none" strike="noStrike" dirty="0">
                          <a:solidFill>
                            <a:srgbClr val="000000"/>
                          </a:solidFill>
                          <a:latin typeface="Calibri"/>
                        </a:rPr>
                        <a:t>mas que el otro</a:t>
                      </a:r>
                    </a:p>
                  </a:txBody>
                  <a:tcPr marL="5069" marR="5069" marT="5069"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endParaRPr lang="es-ES"/>
                    </a:p>
                  </a:txBody>
                  <a:tcPr marL="5069" marR="5069" marT="5069" marB="0" anchor="b">
                    <a:lnL>
                      <a:noFill/>
                    </a:lnL>
                    <a:lnR>
                      <a:noFill/>
                    </a:lnR>
                    <a:lnT>
                      <a:noFill/>
                    </a:lnT>
                    <a:lnB>
                      <a:noFill/>
                    </a:lnB>
                  </a:tcPr>
                </a:tc>
                <a:tc>
                  <a:txBody>
                    <a:bodyPr/>
                    <a:lstStyle/>
                    <a:p>
                      <a:pPr algn="l" fontAlgn="b"/>
                      <a:r>
                        <a:rPr lang="es-ES" sz="1200" b="0" i="0" u="none" strike="noStrike">
                          <a:solidFill>
                            <a:srgbClr val="000000"/>
                          </a:solidFill>
                          <a:latin typeface="Calibri"/>
                        </a:rPr>
                        <a:t> </a:t>
                      </a:r>
                    </a:p>
                  </a:txBody>
                  <a:tcPr marL="5069" marR="5069" marT="5069" marB="0" anchor="b">
                    <a:lnL>
                      <a:noFill/>
                    </a:lnL>
                    <a:lnR w="12700" cap="flat" cmpd="sng" algn="ctr">
                      <a:solidFill>
                        <a:srgbClr val="000000"/>
                      </a:solidFill>
                      <a:prstDash val="solid"/>
                      <a:round/>
                      <a:headEnd type="none" w="med" len="med"/>
                      <a:tailEnd type="none" w="med" len="med"/>
                    </a:lnR>
                    <a:lnT>
                      <a:noFill/>
                    </a:lnT>
                    <a:lnB>
                      <a:noFill/>
                    </a:lnB>
                  </a:tcPr>
                </a:tc>
              </a:tr>
              <a:tr h="304647">
                <a:tc>
                  <a:txBody>
                    <a:bodyPr/>
                    <a:lstStyle/>
                    <a:p>
                      <a:pPr algn="l" fontAlgn="b"/>
                      <a:endParaRPr lang="es-ES" sz="1200" b="0" i="0" u="none" strike="noStrike">
                        <a:solidFill>
                          <a:srgbClr val="000000"/>
                        </a:solidFill>
                        <a:latin typeface="Calibri"/>
                      </a:endParaRPr>
                    </a:p>
                  </a:txBody>
                  <a:tcPr marL="5069" marR="5069" marT="5069" marB="0" anchor="b">
                    <a:lnL>
                      <a:noFill/>
                    </a:lnL>
                    <a:lnR>
                      <a:noFill/>
                    </a:lnR>
                    <a:lnT>
                      <a:noFill/>
                    </a:lnT>
                    <a:lnB>
                      <a:noFill/>
                    </a:lnB>
                  </a:tcPr>
                </a:tc>
                <a:tc>
                  <a:txBody>
                    <a:bodyPr/>
                    <a:lstStyle/>
                    <a:p>
                      <a:pPr algn="l" fontAlgn="b"/>
                      <a:endParaRPr lang="es-ES" sz="1200" b="0" i="0" u="none" strike="noStrike" dirty="0">
                        <a:solidFill>
                          <a:srgbClr val="000000"/>
                        </a:solidFill>
                        <a:latin typeface="Calibri"/>
                      </a:endParaRPr>
                    </a:p>
                  </a:txBody>
                  <a:tcPr marL="5069" marR="5069" marT="5069" marB="0" anchor="b">
                    <a:lnL>
                      <a:noFill/>
                    </a:lnL>
                    <a:lnR w="12700" cap="flat" cmpd="sng" algn="ctr">
                      <a:solidFill>
                        <a:srgbClr val="000000"/>
                      </a:solidFill>
                      <a:prstDash val="solid"/>
                      <a:round/>
                      <a:headEnd type="none" w="med" len="med"/>
                      <a:tailEnd type="none" w="med" len="med"/>
                    </a:lnR>
                    <a:lnT>
                      <a:noFill/>
                    </a:lnT>
                    <a:lnB>
                      <a:noFill/>
                    </a:lnB>
                  </a:tcPr>
                </a:tc>
                <a:tc gridSpan="4">
                  <a:txBody>
                    <a:bodyPr/>
                    <a:lstStyle/>
                    <a:p>
                      <a:pPr algn="l" fontAlgn="ctr"/>
                      <a:r>
                        <a:rPr lang="es-ES" sz="1200" b="1" i="0" u="none" strike="noStrike" dirty="0">
                          <a:solidFill>
                            <a:srgbClr val="000000"/>
                          </a:solidFill>
                          <a:latin typeface="Calibri"/>
                        </a:rPr>
                        <a:t>        </a:t>
                      </a:r>
                      <a:r>
                        <a:rPr lang="es-ES" sz="1200" b="1" i="0" u="sng" strike="noStrike" dirty="0">
                          <a:solidFill>
                            <a:srgbClr val="FF0000"/>
                          </a:solidFill>
                          <a:latin typeface="Calibri"/>
                        </a:rPr>
                        <a:t>6.- Los ratios de consumo son </a:t>
                      </a:r>
                      <a:r>
                        <a:rPr lang="es-ES" sz="1200" b="1" i="0" u="sng" strike="noStrike" dirty="0" smtClean="0">
                          <a:solidFill>
                            <a:srgbClr val="FF0000"/>
                          </a:solidFill>
                          <a:latin typeface="Calibri"/>
                        </a:rPr>
                        <a:t>25 </a:t>
                      </a:r>
                      <a:r>
                        <a:rPr lang="es-ES" sz="1200" b="1" i="0" u="sng" strike="noStrike" dirty="0" err="1">
                          <a:solidFill>
                            <a:srgbClr val="FF0000"/>
                          </a:solidFill>
                          <a:latin typeface="Calibri"/>
                        </a:rPr>
                        <a:t>Kwh</a:t>
                      </a:r>
                      <a:r>
                        <a:rPr lang="es-ES" sz="1200" b="1" i="0" u="sng" strike="noStrike" dirty="0">
                          <a:solidFill>
                            <a:srgbClr val="FF0000"/>
                          </a:solidFill>
                          <a:latin typeface="Calibri"/>
                        </a:rPr>
                        <a:t>/m2 </a:t>
                      </a:r>
                      <a:r>
                        <a:rPr lang="es-ES" sz="1200" b="1" i="0" u="sng" strike="noStrike" dirty="0" smtClean="0">
                          <a:solidFill>
                            <a:srgbClr val="FF0000"/>
                          </a:solidFill>
                          <a:latin typeface="Calibri"/>
                        </a:rPr>
                        <a:t>(22 </a:t>
                      </a:r>
                      <a:r>
                        <a:rPr lang="es-ES" sz="1200" b="1" i="0" u="sng" strike="noStrike" dirty="0">
                          <a:solidFill>
                            <a:srgbClr val="FF0000"/>
                          </a:solidFill>
                          <a:latin typeface="Calibri"/>
                        </a:rPr>
                        <a:t>a </a:t>
                      </a:r>
                      <a:r>
                        <a:rPr lang="es-ES" sz="1200" b="1" i="0" u="sng" strike="noStrike" dirty="0" smtClean="0">
                          <a:solidFill>
                            <a:srgbClr val="FF0000"/>
                          </a:solidFill>
                          <a:latin typeface="Calibri"/>
                        </a:rPr>
                        <a:t>29) </a:t>
                      </a:r>
                      <a:endParaRPr lang="es-ES" sz="1200" b="1" i="0" u="sng" strike="noStrike" dirty="0">
                        <a:solidFill>
                          <a:srgbClr val="FF0000"/>
                        </a:solidFill>
                        <a:latin typeface="Calibri"/>
                      </a:endParaRPr>
                    </a:p>
                  </a:txBody>
                  <a:tcPr marL="5069" marR="5069" marT="5069"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endParaRPr lang="es-ES" dirty="0"/>
                    </a:p>
                  </a:txBody>
                  <a:tcPr marL="5069" marR="5069" marT="5069" marB="0" anchor="b">
                    <a:lnL>
                      <a:noFill/>
                    </a:lnL>
                    <a:lnR>
                      <a:noFill/>
                    </a:lnR>
                    <a:lnT>
                      <a:noFill/>
                    </a:lnT>
                    <a:lnB>
                      <a:noFill/>
                    </a:lnB>
                  </a:tcPr>
                </a:tc>
                <a:tc>
                  <a:txBody>
                    <a:bodyPr/>
                    <a:lstStyle/>
                    <a:p>
                      <a:endParaRPr lang="es-ES" dirty="0"/>
                    </a:p>
                  </a:txBody>
                  <a:tcPr marL="5069" marR="5069" marT="5069" marB="0" anchor="b">
                    <a:lnL>
                      <a:noFill/>
                    </a:lnL>
                    <a:lnR>
                      <a:noFill/>
                    </a:lnR>
                    <a:lnT>
                      <a:noFill/>
                    </a:lnT>
                    <a:lnB>
                      <a:noFill/>
                    </a:lnB>
                  </a:tcPr>
                </a:tc>
                <a:tc>
                  <a:txBody>
                    <a:bodyPr/>
                    <a:lstStyle/>
                    <a:p>
                      <a:endParaRPr lang="es-ES" dirty="0"/>
                    </a:p>
                  </a:txBody>
                  <a:tcPr marL="5069" marR="5069" marT="5069" marB="0" anchor="b">
                    <a:lnL>
                      <a:noFill/>
                    </a:lnL>
                    <a:lnR>
                      <a:noFill/>
                    </a:lnR>
                    <a:lnT>
                      <a:noFill/>
                    </a:lnT>
                    <a:lnB>
                      <a:noFill/>
                    </a:lnB>
                  </a:tcPr>
                </a:tc>
                <a:tc gridSpan="2">
                  <a:txBody>
                    <a:bodyPr/>
                    <a:lstStyle/>
                    <a:p>
                      <a:endParaRPr lang="es-ES" dirty="0"/>
                    </a:p>
                  </a:txBody>
                  <a:tcPr marL="5069" marR="5069" marT="5069" marB="0" anchor="b">
                    <a:lnL>
                      <a:noFill/>
                    </a:lnL>
                    <a:lnR>
                      <a:noFill/>
                    </a:lnR>
                    <a:lnT>
                      <a:noFill/>
                    </a:lnT>
                    <a:lnB>
                      <a:noFill/>
                    </a:lnB>
                  </a:tcPr>
                </a:tc>
                <a:tc hMerge="1">
                  <a:txBody>
                    <a:bodyPr/>
                    <a:lstStyle/>
                    <a:p>
                      <a:endParaRPr lang="es-ES"/>
                    </a:p>
                  </a:txBody>
                  <a:tcPr/>
                </a:tc>
                <a:tc>
                  <a:txBody>
                    <a:bodyPr/>
                    <a:lstStyle/>
                    <a:p>
                      <a:endParaRPr lang="es-ES" dirty="0"/>
                    </a:p>
                  </a:txBody>
                  <a:tcPr marL="5069" marR="5069" marT="5069" marB="0" anchor="b">
                    <a:lnL>
                      <a:noFill/>
                    </a:lnL>
                    <a:lnR>
                      <a:noFill/>
                    </a:lnR>
                    <a:lnT>
                      <a:noFill/>
                    </a:lnT>
                    <a:lnB>
                      <a:noFill/>
                    </a:lnB>
                  </a:tcPr>
                </a:tc>
                <a:tc>
                  <a:txBody>
                    <a:bodyPr/>
                    <a:lstStyle/>
                    <a:p>
                      <a:endParaRPr lang="es-ES"/>
                    </a:p>
                  </a:txBody>
                  <a:tcPr marL="5069" marR="5069" marT="5069" marB="0" anchor="b">
                    <a:lnL>
                      <a:noFill/>
                    </a:lnL>
                    <a:lnR>
                      <a:noFill/>
                    </a:lnR>
                    <a:lnT>
                      <a:noFill/>
                    </a:lnT>
                    <a:lnB>
                      <a:noFill/>
                    </a:lnB>
                  </a:tcPr>
                </a:tc>
                <a:tc>
                  <a:txBody>
                    <a:bodyPr/>
                    <a:lstStyle/>
                    <a:p>
                      <a:pPr algn="l" fontAlgn="b"/>
                      <a:r>
                        <a:rPr lang="es-ES" sz="1200" b="0" i="0" u="none" strike="noStrike">
                          <a:solidFill>
                            <a:srgbClr val="000000"/>
                          </a:solidFill>
                          <a:latin typeface="Calibri"/>
                        </a:rPr>
                        <a:t> </a:t>
                      </a:r>
                    </a:p>
                  </a:txBody>
                  <a:tcPr marL="5069" marR="5069" marT="5069" marB="0" anchor="b">
                    <a:lnL>
                      <a:noFill/>
                    </a:lnL>
                    <a:lnR w="12700" cap="flat" cmpd="sng" algn="ctr">
                      <a:solidFill>
                        <a:srgbClr val="000000"/>
                      </a:solidFill>
                      <a:prstDash val="solid"/>
                      <a:round/>
                      <a:headEnd type="none" w="med" len="med"/>
                      <a:tailEnd type="none" w="med" len="med"/>
                    </a:lnR>
                    <a:lnT>
                      <a:noFill/>
                    </a:lnT>
                    <a:lnB>
                      <a:noFill/>
                    </a:lnB>
                  </a:tcPr>
                </a:tc>
              </a:tr>
              <a:tr h="304647">
                <a:tc>
                  <a:txBody>
                    <a:bodyPr/>
                    <a:lstStyle/>
                    <a:p>
                      <a:pPr algn="l" fontAlgn="b"/>
                      <a:endParaRPr lang="es-ES" sz="1200" b="0" i="0" u="none" strike="noStrike">
                        <a:solidFill>
                          <a:srgbClr val="000000"/>
                        </a:solidFill>
                        <a:latin typeface="Calibri"/>
                      </a:endParaRPr>
                    </a:p>
                  </a:txBody>
                  <a:tcPr marL="5069" marR="5069" marT="5069" marB="0" anchor="b">
                    <a:lnL>
                      <a:noFill/>
                    </a:lnL>
                    <a:lnR>
                      <a:noFill/>
                    </a:lnR>
                    <a:lnT>
                      <a:noFill/>
                    </a:lnT>
                    <a:lnB>
                      <a:noFill/>
                    </a:lnB>
                  </a:tcPr>
                </a:tc>
                <a:tc>
                  <a:txBody>
                    <a:bodyPr/>
                    <a:lstStyle/>
                    <a:p>
                      <a:pPr algn="l" fontAlgn="b"/>
                      <a:endParaRPr lang="es-ES" sz="1200" b="0" i="0" u="none" strike="noStrike" dirty="0">
                        <a:solidFill>
                          <a:srgbClr val="000000"/>
                        </a:solidFill>
                        <a:latin typeface="Calibri"/>
                      </a:endParaRPr>
                    </a:p>
                  </a:txBody>
                  <a:tcPr marL="5069" marR="5069" marT="5069" marB="0" anchor="b">
                    <a:lnL>
                      <a:noFill/>
                    </a:lnL>
                    <a:lnR w="12700" cap="flat" cmpd="sng" algn="ctr">
                      <a:solidFill>
                        <a:srgbClr val="000000"/>
                      </a:solidFill>
                      <a:prstDash val="solid"/>
                      <a:round/>
                      <a:headEnd type="none" w="med" len="med"/>
                      <a:tailEnd type="none" w="med" len="med"/>
                    </a:lnR>
                    <a:lnT>
                      <a:noFill/>
                    </a:lnT>
                    <a:lnB>
                      <a:noFill/>
                    </a:lnB>
                  </a:tcPr>
                </a:tc>
                <a:tc gridSpan="6">
                  <a:txBody>
                    <a:bodyPr/>
                    <a:lstStyle/>
                    <a:p>
                      <a:pPr algn="l" fontAlgn="ctr"/>
                      <a:r>
                        <a:rPr lang="es-ES" sz="1200" b="1" i="0" u="none" strike="noStrike" dirty="0">
                          <a:solidFill>
                            <a:srgbClr val="000000"/>
                          </a:solidFill>
                          <a:latin typeface="Calibri"/>
                        </a:rPr>
                        <a:t>        7.- Los ratios de facturación serían </a:t>
                      </a:r>
                      <a:r>
                        <a:rPr lang="es-ES" sz="1200" b="1" i="0" u="none" strike="noStrike" dirty="0" smtClean="0">
                          <a:solidFill>
                            <a:srgbClr val="FF0000"/>
                          </a:solidFill>
                          <a:latin typeface="Calibri"/>
                        </a:rPr>
                        <a:t>4,25 </a:t>
                      </a:r>
                      <a:r>
                        <a:rPr lang="es-ES" sz="1200" b="1" i="0" u="none" strike="noStrike" dirty="0">
                          <a:solidFill>
                            <a:srgbClr val="FF0000"/>
                          </a:solidFill>
                          <a:latin typeface="Calibri"/>
                        </a:rPr>
                        <a:t>€/m2 </a:t>
                      </a:r>
                      <a:r>
                        <a:rPr lang="es-ES" sz="1200" b="1" i="0" u="none" strike="noStrike" dirty="0" smtClean="0">
                          <a:solidFill>
                            <a:srgbClr val="000000"/>
                          </a:solidFill>
                          <a:latin typeface="Calibri"/>
                        </a:rPr>
                        <a:t>(3,7 </a:t>
                      </a:r>
                      <a:r>
                        <a:rPr lang="es-ES" sz="1200" b="1" i="0" u="none" strike="noStrike" dirty="0">
                          <a:solidFill>
                            <a:srgbClr val="000000"/>
                          </a:solidFill>
                          <a:latin typeface="Calibri"/>
                        </a:rPr>
                        <a:t>a </a:t>
                      </a:r>
                      <a:r>
                        <a:rPr lang="es-ES" sz="1200" b="1" i="0" u="none" strike="noStrike" dirty="0" smtClean="0">
                          <a:solidFill>
                            <a:srgbClr val="000000"/>
                          </a:solidFill>
                          <a:latin typeface="Calibri"/>
                        </a:rPr>
                        <a:t>4,8) </a:t>
                      </a:r>
                      <a:r>
                        <a:rPr lang="es-ES" sz="1200" b="1" i="0" u="none" strike="noStrike" dirty="0">
                          <a:solidFill>
                            <a:srgbClr val="000000"/>
                          </a:solidFill>
                          <a:latin typeface="Calibri"/>
                        </a:rPr>
                        <a:t>y 45,1 €/ml (37 a 53)</a:t>
                      </a:r>
                    </a:p>
                  </a:txBody>
                  <a:tcPr marL="5069" marR="5069" marT="5069"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endParaRPr lang="es-ES"/>
                    </a:p>
                  </a:txBody>
                  <a:tcPr marL="5069" marR="5069" marT="5069" marB="0" anchor="b">
                    <a:lnL>
                      <a:noFill/>
                    </a:lnL>
                    <a:lnR>
                      <a:noFill/>
                    </a:lnR>
                    <a:lnT>
                      <a:noFill/>
                    </a:lnT>
                    <a:lnB>
                      <a:noFill/>
                    </a:lnB>
                  </a:tcPr>
                </a:tc>
                <a:tc gridSpan="2">
                  <a:txBody>
                    <a:bodyPr/>
                    <a:lstStyle/>
                    <a:p>
                      <a:endParaRPr lang="es-ES"/>
                    </a:p>
                  </a:txBody>
                  <a:tcPr marL="5069" marR="5069" marT="5069" marB="0" anchor="b">
                    <a:lnL>
                      <a:noFill/>
                    </a:lnL>
                    <a:lnR>
                      <a:noFill/>
                    </a:lnR>
                    <a:lnT>
                      <a:noFill/>
                    </a:lnT>
                    <a:lnB>
                      <a:noFill/>
                    </a:lnB>
                  </a:tcPr>
                </a:tc>
                <a:tc hMerge="1">
                  <a:txBody>
                    <a:bodyPr/>
                    <a:lstStyle/>
                    <a:p>
                      <a:endParaRPr lang="es-ES"/>
                    </a:p>
                  </a:txBody>
                  <a:tcPr/>
                </a:tc>
                <a:tc>
                  <a:txBody>
                    <a:bodyPr/>
                    <a:lstStyle/>
                    <a:p>
                      <a:endParaRPr lang="es-ES"/>
                    </a:p>
                  </a:txBody>
                  <a:tcPr marL="5069" marR="5069" marT="5069" marB="0" anchor="b">
                    <a:lnL>
                      <a:noFill/>
                    </a:lnL>
                    <a:lnR>
                      <a:noFill/>
                    </a:lnR>
                    <a:lnT>
                      <a:noFill/>
                    </a:lnT>
                    <a:lnB>
                      <a:noFill/>
                    </a:lnB>
                  </a:tcPr>
                </a:tc>
                <a:tc>
                  <a:txBody>
                    <a:bodyPr/>
                    <a:lstStyle/>
                    <a:p>
                      <a:endParaRPr lang="es-ES"/>
                    </a:p>
                  </a:txBody>
                  <a:tcPr marL="5069" marR="5069" marT="5069" marB="0" anchor="b">
                    <a:lnL>
                      <a:noFill/>
                    </a:lnL>
                    <a:lnR>
                      <a:noFill/>
                    </a:lnR>
                    <a:lnT>
                      <a:noFill/>
                    </a:lnT>
                    <a:lnB>
                      <a:noFill/>
                    </a:lnB>
                  </a:tcPr>
                </a:tc>
                <a:tc>
                  <a:txBody>
                    <a:bodyPr/>
                    <a:lstStyle/>
                    <a:p>
                      <a:pPr algn="l" fontAlgn="b"/>
                      <a:r>
                        <a:rPr lang="es-ES" sz="1200" b="0" i="0" u="none" strike="noStrike" dirty="0">
                          <a:solidFill>
                            <a:srgbClr val="000000"/>
                          </a:solidFill>
                          <a:latin typeface="Calibri"/>
                        </a:rPr>
                        <a:t> </a:t>
                      </a:r>
                    </a:p>
                  </a:txBody>
                  <a:tcPr marL="5069" marR="5069" marT="5069" marB="0" anchor="b">
                    <a:lnL>
                      <a:noFill/>
                    </a:lnL>
                    <a:lnR w="12700" cap="flat" cmpd="sng" algn="ctr">
                      <a:solidFill>
                        <a:srgbClr val="000000"/>
                      </a:solidFill>
                      <a:prstDash val="solid"/>
                      <a:round/>
                      <a:headEnd type="none" w="med" len="med"/>
                      <a:tailEnd type="none" w="med" len="med"/>
                    </a:lnR>
                    <a:lnT>
                      <a:noFill/>
                    </a:lnT>
                    <a:lnB>
                      <a:noFill/>
                    </a:lnB>
                  </a:tcPr>
                </a:tc>
              </a:tr>
              <a:tr h="404354">
                <a:tc>
                  <a:txBody>
                    <a:bodyPr/>
                    <a:lstStyle/>
                    <a:p>
                      <a:pPr algn="l" fontAlgn="b"/>
                      <a:endParaRPr lang="es-ES" sz="1200" b="0" i="0" u="none" strike="noStrike">
                        <a:solidFill>
                          <a:srgbClr val="000000"/>
                        </a:solidFill>
                        <a:latin typeface="Calibri"/>
                      </a:endParaRPr>
                    </a:p>
                  </a:txBody>
                  <a:tcPr marL="5069" marR="5069" marT="5069" marB="0" anchor="b">
                    <a:lnL>
                      <a:noFill/>
                    </a:lnL>
                    <a:lnR>
                      <a:noFill/>
                    </a:lnR>
                    <a:lnT>
                      <a:noFill/>
                    </a:lnT>
                    <a:lnB>
                      <a:noFill/>
                    </a:lnB>
                  </a:tcPr>
                </a:tc>
                <a:tc>
                  <a:txBody>
                    <a:bodyPr/>
                    <a:lstStyle/>
                    <a:p>
                      <a:pPr algn="l" fontAlgn="b"/>
                      <a:endParaRPr lang="es-ES" sz="1200" b="0" i="0" u="none" strike="noStrike">
                        <a:solidFill>
                          <a:srgbClr val="000000"/>
                        </a:solidFill>
                        <a:latin typeface="Calibri"/>
                      </a:endParaRPr>
                    </a:p>
                  </a:txBody>
                  <a:tcPr marL="5069" marR="5069" marT="5069" marB="0" anchor="b">
                    <a:lnL>
                      <a:noFill/>
                    </a:lnL>
                    <a:lnR w="12700" cap="flat" cmpd="sng" algn="ctr">
                      <a:solidFill>
                        <a:srgbClr val="000000"/>
                      </a:solidFill>
                      <a:prstDash val="solid"/>
                      <a:round/>
                      <a:headEnd type="none" w="med" len="med"/>
                      <a:tailEnd type="none" w="med" len="med"/>
                    </a:lnR>
                    <a:lnT>
                      <a:noFill/>
                    </a:lnT>
                    <a:lnB>
                      <a:noFill/>
                    </a:lnB>
                  </a:tcPr>
                </a:tc>
                <a:tc gridSpan="9">
                  <a:txBody>
                    <a:bodyPr/>
                    <a:lstStyle/>
                    <a:p>
                      <a:pPr algn="l" fontAlgn="ctr"/>
                      <a:r>
                        <a:rPr lang="es-ES" sz="1200" b="1" i="0" u="none" strike="noStrike" dirty="0">
                          <a:solidFill>
                            <a:srgbClr val="000000"/>
                          </a:solidFill>
                          <a:latin typeface="Calibri"/>
                        </a:rPr>
                        <a:t>       8.- La facturación total anual por energía ascendería a </a:t>
                      </a:r>
                      <a:r>
                        <a:rPr lang="es-ES" sz="1200" b="1" i="0" u="none" strike="noStrike" dirty="0" smtClean="0">
                          <a:solidFill>
                            <a:srgbClr val="000000"/>
                          </a:solidFill>
                          <a:latin typeface="Calibri"/>
                        </a:rPr>
                        <a:t>434.000 </a:t>
                      </a:r>
                      <a:r>
                        <a:rPr lang="es-ES" sz="1200" b="1" i="0" u="none" strike="noStrike" dirty="0" err="1">
                          <a:solidFill>
                            <a:srgbClr val="000000"/>
                          </a:solidFill>
                          <a:latin typeface="Calibri"/>
                        </a:rPr>
                        <a:t>kwh</a:t>
                      </a:r>
                      <a:r>
                        <a:rPr lang="es-ES" sz="1200" b="1" i="0" u="none" strike="noStrike" dirty="0">
                          <a:solidFill>
                            <a:srgbClr val="000000"/>
                          </a:solidFill>
                          <a:latin typeface="Calibri"/>
                        </a:rPr>
                        <a:t> lo que supone un total de </a:t>
                      </a:r>
                      <a:r>
                        <a:rPr lang="es-ES" sz="1200" b="1" i="0" u="none" strike="noStrike" dirty="0" smtClean="0">
                          <a:solidFill>
                            <a:srgbClr val="000000"/>
                          </a:solidFill>
                          <a:latin typeface="Calibri"/>
                        </a:rPr>
                        <a:t>74.000 </a:t>
                      </a:r>
                      <a:r>
                        <a:rPr lang="es-ES" sz="1200" b="1" i="0" u="none" strike="noStrike" dirty="0">
                          <a:solidFill>
                            <a:srgbClr val="000000"/>
                          </a:solidFill>
                          <a:latin typeface="Calibri"/>
                        </a:rPr>
                        <a:t>euros/año</a:t>
                      </a:r>
                    </a:p>
                  </a:txBody>
                  <a:tcPr marL="5069" marR="5069" marT="5069"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endParaRPr lang="es-ES"/>
                    </a:p>
                  </a:txBody>
                  <a:tcPr marL="5069" marR="5069" marT="5069" marB="0" anchor="b">
                    <a:lnL>
                      <a:noFill/>
                    </a:lnL>
                    <a:lnR>
                      <a:noFill/>
                    </a:lnR>
                    <a:lnT>
                      <a:noFill/>
                    </a:lnT>
                    <a:lnB>
                      <a:noFill/>
                    </a:lnB>
                  </a:tcPr>
                </a:tc>
                <a:tc>
                  <a:txBody>
                    <a:bodyPr/>
                    <a:lstStyle/>
                    <a:p>
                      <a:endParaRPr lang="es-ES"/>
                    </a:p>
                  </a:txBody>
                  <a:tcPr marL="5069" marR="5069" marT="5069" marB="0" anchor="b">
                    <a:lnL>
                      <a:noFill/>
                    </a:lnL>
                    <a:lnR>
                      <a:noFill/>
                    </a:lnR>
                    <a:lnT>
                      <a:noFill/>
                    </a:lnT>
                    <a:lnB>
                      <a:noFill/>
                    </a:lnB>
                  </a:tcPr>
                </a:tc>
                <a:tc>
                  <a:txBody>
                    <a:bodyPr/>
                    <a:lstStyle/>
                    <a:p>
                      <a:pPr algn="l" fontAlgn="b"/>
                      <a:r>
                        <a:rPr lang="es-ES" sz="1200" b="0" i="0" u="none" strike="noStrike">
                          <a:solidFill>
                            <a:srgbClr val="000000"/>
                          </a:solidFill>
                          <a:latin typeface="Calibri"/>
                        </a:rPr>
                        <a:t> </a:t>
                      </a:r>
                    </a:p>
                  </a:txBody>
                  <a:tcPr marL="5069" marR="5069" marT="5069" marB="0" anchor="b">
                    <a:lnL>
                      <a:noFill/>
                    </a:lnL>
                    <a:lnR w="12700" cap="flat" cmpd="sng" algn="ctr">
                      <a:solidFill>
                        <a:srgbClr val="000000"/>
                      </a:solidFill>
                      <a:prstDash val="solid"/>
                      <a:round/>
                      <a:headEnd type="none" w="med" len="med"/>
                      <a:tailEnd type="none" w="med" len="med"/>
                    </a:lnR>
                    <a:lnT>
                      <a:noFill/>
                    </a:lnT>
                    <a:lnB>
                      <a:noFill/>
                    </a:lnB>
                  </a:tcPr>
                </a:tc>
              </a:tr>
              <a:tr h="404354">
                <a:tc>
                  <a:txBody>
                    <a:bodyPr/>
                    <a:lstStyle/>
                    <a:p>
                      <a:pPr algn="l" fontAlgn="b"/>
                      <a:endParaRPr lang="es-ES" sz="1200" b="0" i="0" u="none" strike="noStrike">
                        <a:solidFill>
                          <a:srgbClr val="000000"/>
                        </a:solidFill>
                        <a:latin typeface="Calibri"/>
                      </a:endParaRPr>
                    </a:p>
                  </a:txBody>
                  <a:tcPr marL="5069" marR="5069" marT="5069" marB="0" anchor="b">
                    <a:lnL>
                      <a:noFill/>
                    </a:lnL>
                    <a:lnR>
                      <a:noFill/>
                    </a:lnR>
                    <a:lnT>
                      <a:noFill/>
                    </a:lnT>
                    <a:lnB>
                      <a:noFill/>
                    </a:lnB>
                  </a:tcPr>
                </a:tc>
                <a:tc>
                  <a:txBody>
                    <a:bodyPr/>
                    <a:lstStyle/>
                    <a:p>
                      <a:pPr algn="l" fontAlgn="b"/>
                      <a:endParaRPr lang="es-ES" sz="1200" b="0" i="0" u="none" strike="noStrike">
                        <a:solidFill>
                          <a:srgbClr val="000000"/>
                        </a:solidFill>
                        <a:latin typeface="Calibri"/>
                      </a:endParaRPr>
                    </a:p>
                  </a:txBody>
                  <a:tcPr marL="5069" marR="5069" marT="5069" marB="0" anchor="b">
                    <a:lnL>
                      <a:noFill/>
                    </a:lnL>
                    <a:lnR w="12700" cap="flat" cmpd="sng" algn="ctr">
                      <a:solidFill>
                        <a:srgbClr val="000000"/>
                      </a:solidFill>
                      <a:prstDash val="solid"/>
                      <a:round/>
                      <a:headEnd type="none" w="med" len="med"/>
                      <a:tailEnd type="none" w="med" len="med"/>
                    </a:lnR>
                    <a:lnT>
                      <a:noFill/>
                    </a:lnT>
                    <a:lnB>
                      <a:noFill/>
                    </a:lnB>
                  </a:tcPr>
                </a:tc>
                <a:tc gridSpan="12">
                  <a:txBody>
                    <a:bodyPr/>
                    <a:lstStyle/>
                    <a:p>
                      <a:pPr algn="l" fontAlgn="ctr"/>
                      <a:r>
                        <a:rPr lang="es-ES" sz="1200" b="1" i="0" u="none" strike="noStrike" dirty="0">
                          <a:solidFill>
                            <a:srgbClr val="000000"/>
                          </a:solidFill>
                          <a:latin typeface="Calibri"/>
                        </a:rPr>
                        <a:t>       9.- El consumo actual asciende a 770.000 </a:t>
                      </a:r>
                      <a:r>
                        <a:rPr lang="es-ES" sz="1200" b="1" i="0" u="none" strike="noStrike" dirty="0" err="1">
                          <a:solidFill>
                            <a:srgbClr val="000000"/>
                          </a:solidFill>
                          <a:latin typeface="Calibri"/>
                        </a:rPr>
                        <a:t>Kwh</a:t>
                      </a:r>
                      <a:r>
                        <a:rPr lang="es-ES" sz="1200" b="1" i="0" u="none" strike="noStrike" dirty="0">
                          <a:solidFill>
                            <a:srgbClr val="000000"/>
                          </a:solidFill>
                          <a:latin typeface="Calibri"/>
                        </a:rPr>
                        <a:t> por lo que resulta un ahorro de </a:t>
                      </a:r>
                      <a:r>
                        <a:rPr lang="es-ES" sz="1200" b="1" i="0" u="none" strike="noStrike" dirty="0" smtClean="0">
                          <a:solidFill>
                            <a:srgbClr val="000000"/>
                          </a:solidFill>
                          <a:latin typeface="Calibri"/>
                        </a:rPr>
                        <a:t>336.000 </a:t>
                      </a:r>
                      <a:r>
                        <a:rPr lang="es-ES" sz="1200" b="1" i="0" u="none" strike="noStrike" dirty="0" err="1">
                          <a:solidFill>
                            <a:srgbClr val="000000"/>
                          </a:solidFill>
                          <a:latin typeface="Calibri"/>
                        </a:rPr>
                        <a:t>Kwh</a:t>
                      </a:r>
                      <a:r>
                        <a:rPr lang="es-ES" sz="1200" b="1" i="0" u="none" strike="noStrike" dirty="0">
                          <a:solidFill>
                            <a:srgbClr val="000000"/>
                          </a:solidFill>
                          <a:latin typeface="Calibri"/>
                        </a:rPr>
                        <a:t> </a:t>
                      </a:r>
                      <a:r>
                        <a:rPr lang="es-ES" sz="1200" b="1" i="0" u="none" strike="noStrike" dirty="0" smtClean="0">
                          <a:solidFill>
                            <a:srgbClr val="000000"/>
                          </a:solidFill>
                          <a:latin typeface="Calibri"/>
                        </a:rPr>
                        <a:t>(43,6 </a:t>
                      </a:r>
                      <a:r>
                        <a:rPr lang="es-ES" sz="1200" b="1" i="0" u="none" strike="noStrike" dirty="0">
                          <a:solidFill>
                            <a:srgbClr val="000000"/>
                          </a:solidFill>
                          <a:latin typeface="Calibri"/>
                        </a:rPr>
                        <a:t>%) por importe de </a:t>
                      </a:r>
                      <a:r>
                        <a:rPr lang="es-ES" sz="1200" b="1" i="0" u="none" strike="noStrike" dirty="0" smtClean="0">
                          <a:solidFill>
                            <a:srgbClr val="000000"/>
                          </a:solidFill>
                          <a:latin typeface="Calibri"/>
                        </a:rPr>
                        <a:t>50.800 </a:t>
                      </a:r>
                      <a:r>
                        <a:rPr lang="es-ES" sz="1200" b="1" i="0" u="none" strike="noStrike" dirty="0">
                          <a:solidFill>
                            <a:srgbClr val="000000"/>
                          </a:solidFill>
                          <a:latin typeface="Calibri"/>
                        </a:rPr>
                        <a:t>euros, equivalente al 4,4 % del consumo total de la Demarcación de Madrid</a:t>
                      </a:r>
                    </a:p>
                  </a:txBody>
                  <a:tcPr marL="5069" marR="5069" marT="506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sp>
        <p:nvSpPr>
          <p:cNvPr id="7" name="6 CuadroTexto"/>
          <p:cNvSpPr txBox="1"/>
          <p:nvPr/>
        </p:nvSpPr>
        <p:spPr>
          <a:xfrm>
            <a:off x="1763688" y="4869160"/>
            <a:ext cx="6624736" cy="461665"/>
          </a:xfrm>
          <a:prstGeom prst="rect">
            <a:avLst/>
          </a:prstGeom>
          <a:noFill/>
          <a:ln w="12700">
            <a:solidFill>
              <a:schemeClr val="tx2">
                <a:lumMod val="75000"/>
              </a:schemeClr>
            </a:solidFill>
          </a:ln>
        </p:spPr>
        <p:txBody>
          <a:bodyPr wrap="square" rtlCol="0">
            <a:spAutoFit/>
          </a:bodyPr>
          <a:lstStyle/>
          <a:p>
            <a:r>
              <a:rPr lang="es-ES" sz="1200" b="1" dirty="0" smtClean="0">
                <a:solidFill>
                  <a:srgbClr val="0070C0"/>
                </a:solidFill>
              </a:rPr>
              <a:t>En el túnel del </a:t>
            </a:r>
            <a:r>
              <a:rPr lang="es-ES" sz="1200" b="1" dirty="0" err="1" smtClean="0">
                <a:solidFill>
                  <a:srgbClr val="0070C0"/>
                </a:solidFill>
              </a:rPr>
              <a:t>Bruc</a:t>
            </a:r>
            <a:r>
              <a:rPr lang="es-ES" sz="1200" b="1" dirty="0" smtClean="0">
                <a:solidFill>
                  <a:srgbClr val="0070C0"/>
                </a:solidFill>
              </a:rPr>
              <a:t> </a:t>
            </a:r>
            <a:r>
              <a:rPr lang="es-ES" sz="1200" b="1" dirty="0" smtClean="0"/>
              <a:t>los ratios son de </a:t>
            </a:r>
            <a:r>
              <a:rPr lang="es-ES" sz="1200" b="1" dirty="0" smtClean="0">
                <a:solidFill>
                  <a:srgbClr val="FF0000"/>
                </a:solidFill>
              </a:rPr>
              <a:t>28 </a:t>
            </a:r>
            <a:r>
              <a:rPr lang="es-ES" sz="1200" b="1" dirty="0" err="1" smtClean="0">
                <a:solidFill>
                  <a:srgbClr val="FF0000"/>
                </a:solidFill>
              </a:rPr>
              <a:t>kwh</a:t>
            </a:r>
            <a:r>
              <a:rPr lang="es-ES" sz="1200" b="1" dirty="0" smtClean="0">
                <a:solidFill>
                  <a:srgbClr val="FF0000"/>
                </a:solidFill>
              </a:rPr>
              <a:t>/m2 </a:t>
            </a:r>
            <a:r>
              <a:rPr lang="es-ES" sz="1200" b="1" dirty="0" smtClean="0"/>
              <a:t>(oscilan entre 24,3 y 33,6) y de </a:t>
            </a:r>
            <a:r>
              <a:rPr lang="es-ES" sz="1200" b="1" dirty="0" smtClean="0">
                <a:solidFill>
                  <a:srgbClr val="FF0000"/>
                </a:solidFill>
              </a:rPr>
              <a:t>4,81 €/m2 </a:t>
            </a:r>
            <a:r>
              <a:rPr lang="es-ES" sz="1200" b="1" dirty="0" smtClean="0"/>
              <a:t>y año (oscila entre  4,18 y 5,66)</a:t>
            </a:r>
            <a:endParaRPr lang="es-ES" sz="1200" b="1" dirty="0"/>
          </a:p>
        </p:txBody>
      </p:sp>
      <p:graphicFrame>
        <p:nvGraphicFramePr>
          <p:cNvPr id="8" name="7 Tabla"/>
          <p:cNvGraphicFramePr>
            <a:graphicFrameLocks noGrp="1"/>
          </p:cNvGraphicFramePr>
          <p:nvPr/>
        </p:nvGraphicFramePr>
        <p:xfrm>
          <a:off x="1691680" y="5517232"/>
          <a:ext cx="6696743" cy="1204471"/>
        </p:xfrm>
        <a:graphic>
          <a:graphicData uri="http://schemas.openxmlformats.org/drawingml/2006/table">
            <a:tbl>
              <a:tblPr/>
              <a:tblGrid>
                <a:gridCol w="748239"/>
                <a:gridCol w="748239"/>
                <a:gridCol w="748239"/>
                <a:gridCol w="851123"/>
                <a:gridCol w="1103653"/>
                <a:gridCol w="925947"/>
                <a:gridCol w="851224"/>
                <a:gridCol w="720079"/>
              </a:tblGrid>
              <a:tr h="190713">
                <a:tc gridSpan="8">
                  <a:txBody>
                    <a:bodyPr/>
                    <a:lstStyle/>
                    <a:p>
                      <a:pPr algn="ctr" fontAlgn="ctr"/>
                      <a:r>
                        <a:rPr lang="es-ES" sz="1300" b="1" i="0" u="none" strike="noStrike" dirty="0" smtClean="0">
                          <a:solidFill>
                            <a:srgbClr val="000000"/>
                          </a:solidFill>
                          <a:latin typeface="Calibri"/>
                        </a:rPr>
                        <a:t>TUNELES</a:t>
                      </a:r>
                      <a:r>
                        <a:rPr lang="es-ES" sz="1300" b="1" i="0" u="none" strike="noStrike" baseline="0" dirty="0" smtClean="0">
                          <a:solidFill>
                            <a:srgbClr val="000000"/>
                          </a:solidFill>
                          <a:latin typeface="Calibri"/>
                        </a:rPr>
                        <a:t> DE DESPEÑAPERROS. EXTRAPOLACIÓN ANUAL</a:t>
                      </a:r>
                      <a:endParaRPr lang="es-ES" sz="1300" b="1" i="0" u="none" strike="noStrike" dirty="0">
                        <a:solidFill>
                          <a:srgbClr val="000000"/>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349073">
                <a:tc gridSpan="3">
                  <a:txBody>
                    <a:bodyPr/>
                    <a:lstStyle/>
                    <a:p>
                      <a:pPr algn="ctr" fontAlgn="ctr"/>
                      <a:r>
                        <a:rPr lang="es-ES" sz="1000" b="0" i="0" u="none" strike="noStrike" dirty="0">
                          <a:solidFill>
                            <a:srgbClr val="000000"/>
                          </a:solidFill>
                          <a:latin typeface="Calibri"/>
                        </a:rPr>
                        <a:t>VARIABLE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a:txBody>
                    <a:bodyPr/>
                    <a:lstStyle/>
                    <a:p>
                      <a:pPr algn="ctr" fontAlgn="ctr"/>
                      <a:r>
                        <a:rPr lang="es-ES" sz="1000" b="0" i="0" u="none" strike="noStrike">
                          <a:solidFill>
                            <a:srgbClr val="000000"/>
                          </a:solidFill>
                          <a:latin typeface="Calibri"/>
                        </a:rPr>
                        <a:t>FIJO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TOTAL S/IVA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TOTAL C/IVA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CONSUMO/m2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FACTUR/m2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793">
                <a:tc>
                  <a:txBody>
                    <a:bodyPr/>
                    <a:lstStyle/>
                    <a:p>
                      <a:pPr algn="ctr" fontAlgn="ctr"/>
                      <a:r>
                        <a:rPr lang="es-ES" sz="1000" b="1" i="0" u="none" strike="noStrike">
                          <a:solidFill>
                            <a:srgbClr val="000000"/>
                          </a:solidFill>
                          <a:latin typeface="Calibri"/>
                        </a:rPr>
                        <a:t>Kwh</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1" i="0" u="none" strike="noStrike">
                          <a:solidFill>
                            <a:srgbClr val="000000"/>
                          </a:solidFill>
                          <a:latin typeface="Calibri"/>
                        </a:rPr>
                        <a:t>precio</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1" i="0" u="none" strike="noStrike">
                          <a:solidFill>
                            <a:srgbClr val="000000"/>
                          </a:solidFill>
                          <a:latin typeface="Calibri"/>
                        </a:rPr>
                        <a:t>TOTAL</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a:solidFill>
                          <a:srgbClr val="000000"/>
                        </a:solidFill>
                        <a:latin typeface="Calibri"/>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s-ES" sz="1000" b="0" i="0" u="none" strike="noStrike">
                        <a:solidFill>
                          <a:srgbClr val="000000"/>
                        </a:solidFill>
                        <a:latin typeface="Calibri"/>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s-ES" sz="1000" b="0" i="0" u="none" strike="noStrike">
                        <a:solidFill>
                          <a:srgbClr val="000000"/>
                        </a:solidFill>
                        <a:latin typeface="Calibri"/>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s-ES" sz="1000" b="0" i="0" u="none" strike="noStrike">
                        <a:solidFill>
                          <a:srgbClr val="000000"/>
                        </a:solidFill>
                        <a:latin typeface="Calibri"/>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000" b="0" i="0" u="none" strike="noStrike">
                          <a:solidFill>
                            <a:srgbClr val="000000"/>
                          </a:solidFill>
                          <a:latin typeface="Calibri"/>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78793">
                <a:tc>
                  <a:txBody>
                    <a:bodyPr/>
                    <a:lstStyle/>
                    <a:p>
                      <a:pPr algn="ctr" fontAlgn="ctr"/>
                      <a:r>
                        <a:rPr lang="es-ES" sz="1000" b="0" i="0" u="none" strike="noStrike">
                          <a:solidFill>
                            <a:srgbClr val="000000"/>
                          </a:solidFill>
                          <a:latin typeface="Calibri"/>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a:solidFill>
                          <a:srgbClr val="000000"/>
                        </a:solidFill>
                        <a:latin typeface="Calibri"/>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a:solidFill>
                          <a:srgbClr val="000000"/>
                        </a:solidFill>
                        <a:latin typeface="Calibri"/>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a:solidFill>
                          <a:srgbClr val="000000"/>
                        </a:solidFill>
                        <a:latin typeface="Calibri"/>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a:solidFill>
                          <a:srgbClr val="000000"/>
                        </a:solidFill>
                        <a:latin typeface="Calibri"/>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a:solidFill>
                          <a:srgbClr val="000000"/>
                        </a:solidFill>
                        <a:latin typeface="Calibri"/>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99692">
                <a:tc>
                  <a:txBody>
                    <a:bodyPr/>
                    <a:lstStyle/>
                    <a:p>
                      <a:pPr algn="ctr" fontAlgn="ctr"/>
                      <a:r>
                        <a:rPr lang="es-ES" sz="1000" b="0" i="0" u="none" strike="noStrike">
                          <a:solidFill>
                            <a:srgbClr val="000000"/>
                          </a:solidFill>
                          <a:latin typeface="Calibri"/>
                        </a:rPr>
                        <a:t>2673828</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0,110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294521,461</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42.067,2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370.608 €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448.436 €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1" i="0" u="none" strike="noStrike">
                          <a:solidFill>
                            <a:srgbClr val="000000"/>
                          </a:solidFill>
                          <a:latin typeface="Calibri"/>
                        </a:rPr>
                        <a:t>37,07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ES" sz="1000" b="1" i="0" u="none" strike="noStrike" dirty="0">
                          <a:solidFill>
                            <a:srgbClr val="000000"/>
                          </a:solidFill>
                          <a:latin typeface="Calibri"/>
                        </a:rPr>
                        <a:t>6,22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5878532"/>
          </a:xfrm>
          <a:prstGeom prst="rect">
            <a:avLst/>
          </a:prstGeom>
          <a:noFill/>
        </p:spPr>
        <p:txBody>
          <a:bodyPr wrap="square" rtlCol="0">
            <a:spAutoFit/>
          </a:bodyPr>
          <a:lstStyle/>
          <a:p>
            <a:r>
              <a:rPr lang="es-ES" sz="2800" b="1" u="sng" dirty="0" smtClean="0"/>
              <a:t>CONSUMOS DE ENERGÍA EN TÚNELES:</a:t>
            </a:r>
          </a:p>
          <a:p>
            <a:endParaRPr lang="es-ES" dirty="0"/>
          </a:p>
          <a:p>
            <a:r>
              <a:rPr lang="es-ES" sz="2400" b="1" dirty="0" smtClean="0">
                <a:solidFill>
                  <a:srgbClr val="FF0000"/>
                </a:solidFill>
              </a:rPr>
              <a:t>1.- ILUMINACIÓN : Suele ser casi siempre el 80 ó 90 % salvo en túneles muy largos o túneles con tráfico urbano elevado en el que puede llegar a bajar hasta el 50 % del total. En este tipo de instalaciones podemos actuar con regulación y con mayor eficiencia de luminarias</a:t>
            </a:r>
          </a:p>
          <a:p>
            <a:endParaRPr lang="es-ES" sz="2400" b="1" dirty="0">
              <a:solidFill>
                <a:srgbClr val="FF0000"/>
              </a:solidFill>
            </a:endParaRPr>
          </a:p>
          <a:p>
            <a:r>
              <a:rPr lang="es-ES" sz="2400" b="1" dirty="0" smtClean="0">
                <a:solidFill>
                  <a:srgbClr val="FF0000"/>
                </a:solidFill>
              </a:rPr>
              <a:t>2.- VENTILACIÓN: Suele ser el 5% del consumo de los túneles “normales” (longitud hasta 1.500 metros y tráfico interurbano con nivel de servicio B o puntualmente el C)</a:t>
            </a:r>
          </a:p>
          <a:p>
            <a:endParaRPr lang="es-ES" sz="2400" b="1" dirty="0">
              <a:solidFill>
                <a:srgbClr val="FF0000"/>
              </a:solidFill>
            </a:endParaRPr>
          </a:p>
          <a:p>
            <a:r>
              <a:rPr lang="es-ES" sz="2400" b="1" dirty="0" smtClean="0">
                <a:solidFill>
                  <a:srgbClr val="FF0000"/>
                </a:solidFill>
              </a:rPr>
              <a:t>3.- OTROS ELEMENTOS: Paneles, iluminación de servicios, </a:t>
            </a:r>
            <a:r>
              <a:rPr lang="es-ES" sz="2400" b="1" dirty="0" err="1" smtClean="0">
                <a:solidFill>
                  <a:srgbClr val="FF0000"/>
                </a:solidFill>
              </a:rPr>
              <a:t>galerias</a:t>
            </a:r>
            <a:r>
              <a:rPr lang="es-ES" sz="2400" b="1" dirty="0" smtClean="0">
                <a:solidFill>
                  <a:srgbClr val="FF0000"/>
                </a:solidFill>
              </a:rPr>
              <a:t> etc., comunicaciones, </a:t>
            </a:r>
            <a:r>
              <a:rPr lang="es-ES" sz="2400" b="1" dirty="0" err="1" smtClean="0">
                <a:solidFill>
                  <a:srgbClr val="FF0000"/>
                </a:solidFill>
              </a:rPr>
              <a:t>SAIs</a:t>
            </a:r>
            <a:r>
              <a:rPr lang="es-ES" sz="2400" b="1" dirty="0" smtClean="0">
                <a:solidFill>
                  <a:srgbClr val="FF0000"/>
                </a:solidFill>
              </a:rPr>
              <a:t> etc. . Suele ser el 5</a:t>
            </a:r>
            <a:r>
              <a:rPr lang="es-ES" sz="2400" b="1" dirty="0" smtClean="0">
                <a:solidFill>
                  <a:srgbClr val="FF0000"/>
                </a:solidFill>
              </a:rPr>
              <a:t>% (14,5 Kw en </a:t>
            </a:r>
            <a:r>
              <a:rPr lang="es-ES" sz="2400" b="1" dirty="0" err="1" smtClean="0">
                <a:solidFill>
                  <a:srgbClr val="FF0000"/>
                </a:solidFill>
              </a:rPr>
              <a:t>Somosierra</a:t>
            </a:r>
            <a:r>
              <a:rPr lang="es-ES" sz="2400" b="1" dirty="0" smtClean="0">
                <a:solidFill>
                  <a:srgbClr val="FF0000"/>
                </a:solidFill>
              </a:rPr>
              <a:t>)</a:t>
            </a:r>
            <a:endParaRPr lang="es-ES" sz="2400" b="1" dirty="0" smtClean="0">
              <a:solidFill>
                <a:srgbClr val="FF0000"/>
              </a:solidFill>
            </a:endParaRPr>
          </a:p>
          <a:p>
            <a:endParaRPr lang="es-ES" dirty="0"/>
          </a:p>
        </p:txBody>
      </p:sp>
      <p:sp>
        <p:nvSpPr>
          <p:cNvPr id="6" name="5 Marcador de número de diapositiva"/>
          <p:cNvSpPr>
            <a:spLocks noGrp="1"/>
          </p:cNvSpPr>
          <p:nvPr>
            <p:ph type="sldNum" sz="quarter" idx="12"/>
          </p:nvPr>
        </p:nvSpPr>
        <p:spPr/>
        <p:txBody>
          <a:bodyPr/>
          <a:lstStyle/>
          <a:p>
            <a:fld id="{C7DCE5CD-01ED-4E93-8B0D-766643815223}" type="slidenum">
              <a:rPr lang="es-ES" smtClean="0"/>
              <a:pPr/>
              <a:t>7</a:t>
            </a:fld>
            <a:endParaRPr lang="es-E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24744"/>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8</a:t>
            </a:fld>
            <a:endParaRPr lang="es-ES"/>
          </a:p>
        </p:txBody>
      </p:sp>
      <p:sp>
        <p:nvSpPr>
          <p:cNvPr id="6" name="5 CuadroTexto"/>
          <p:cNvSpPr txBox="1"/>
          <p:nvPr/>
        </p:nvSpPr>
        <p:spPr>
          <a:xfrm>
            <a:off x="683568" y="1268760"/>
            <a:ext cx="7992888" cy="5632311"/>
          </a:xfrm>
          <a:prstGeom prst="rect">
            <a:avLst/>
          </a:prstGeom>
          <a:noFill/>
        </p:spPr>
        <p:txBody>
          <a:bodyPr wrap="square" rtlCol="0">
            <a:spAutoFit/>
          </a:bodyPr>
          <a:lstStyle/>
          <a:p>
            <a:r>
              <a:rPr lang="es-ES" sz="3600" b="1" dirty="0" smtClean="0">
                <a:solidFill>
                  <a:srgbClr val="FF0000"/>
                </a:solidFill>
              </a:rPr>
              <a:t>CONCLUSIONES SOBRE RATIOS ENERGÉTICOS  DESEABLES  EN TÚNELES:</a:t>
            </a:r>
          </a:p>
          <a:p>
            <a:pPr marL="514350" indent="-514350">
              <a:buFont typeface="+mj-lt"/>
              <a:buAutoNum type="arabicPeriod"/>
            </a:pPr>
            <a:r>
              <a:rPr lang="es-ES" sz="3200" b="1" dirty="0" smtClean="0"/>
              <a:t>El ratio de consumo anual de un túnel en el que casi exclusivamente funcione la iluminación debe ser inferior a  35 </a:t>
            </a:r>
            <a:r>
              <a:rPr lang="es-ES" sz="3200" b="1" dirty="0" err="1" smtClean="0"/>
              <a:t>kwh</a:t>
            </a:r>
            <a:r>
              <a:rPr lang="es-ES" sz="3200" b="1" dirty="0" smtClean="0"/>
              <a:t>/m2 y año. La facturación debe ser inferior a 6 €/m2 y año </a:t>
            </a:r>
          </a:p>
          <a:p>
            <a:pPr marL="514350" indent="-514350">
              <a:buFont typeface="+mj-lt"/>
              <a:buAutoNum type="arabicPeriod"/>
            </a:pPr>
            <a:r>
              <a:rPr lang="es-ES" sz="3200" b="1" dirty="0" smtClean="0"/>
              <a:t>En túneles con instalaciones modernas y bien gestionados este ratio se puede reducir a 25 </a:t>
            </a:r>
            <a:r>
              <a:rPr lang="es-ES" sz="3200" b="1" dirty="0" err="1" smtClean="0"/>
              <a:t>kwh</a:t>
            </a:r>
            <a:r>
              <a:rPr lang="es-ES" sz="3200" b="1" dirty="0" smtClean="0"/>
              <a:t>/m2 y 4-5 </a:t>
            </a:r>
            <a:r>
              <a:rPr lang="es-ES" sz="3200" b="1" dirty="0" smtClean="0"/>
              <a:t>€/m2 y año </a:t>
            </a:r>
            <a:endParaRPr lang="es-ES" sz="3200" b="1" dirty="0" smtClean="0"/>
          </a:p>
          <a:p>
            <a:endParaRPr lang="es-ES" sz="32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0"/>
            <a:ext cx="8229600" cy="706090"/>
          </a:xfrm>
          <a:solidFill>
            <a:schemeClr val="tx2">
              <a:lumMod val="60000"/>
              <a:lumOff val="40000"/>
            </a:schemeClr>
          </a:solidFill>
        </p:spPr>
        <p:txBody>
          <a:bodyPr>
            <a:normAutofit/>
          </a:bodyPr>
          <a:lstStyle/>
          <a:p>
            <a:r>
              <a:rPr lang="es-ES" sz="3600" b="1" dirty="0" smtClean="0">
                <a:solidFill>
                  <a:srgbClr val="FFFF00"/>
                </a:solidFill>
              </a:rPr>
              <a:t>EFICIENCIA ENERGÉTICA EN TÚNELES</a:t>
            </a:r>
            <a:endParaRPr lang="es-ES" sz="3600" b="1" dirty="0">
              <a:solidFill>
                <a:srgbClr val="FFFF00"/>
              </a:solidFill>
            </a:endParaRPr>
          </a:p>
        </p:txBody>
      </p:sp>
      <p:sp>
        <p:nvSpPr>
          <p:cNvPr id="5" name="4 CuadroTexto"/>
          <p:cNvSpPr txBox="1"/>
          <p:nvPr/>
        </p:nvSpPr>
        <p:spPr>
          <a:xfrm>
            <a:off x="611560" y="1196752"/>
            <a:ext cx="7992888" cy="646331"/>
          </a:xfrm>
          <a:prstGeom prst="rect">
            <a:avLst/>
          </a:prstGeom>
          <a:noFill/>
        </p:spPr>
        <p:txBody>
          <a:bodyPr wrap="square" rtlCol="0">
            <a:spAutoFit/>
          </a:bodyPr>
          <a:lstStyle/>
          <a:p>
            <a:endParaRPr lang="es-ES" dirty="0"/>
          </a:p>
          <a:p>
            <a:endParaRPr lang="es-ES" dirty="0"/>
          </a:p>
        </p:txBody>
      </p:sp>
      <p:sp>
        <p:nvSpPr>
          <p:cNvPr id="4" name="3 Marcador de número de diapositiva"/>
          <p:cNvSpPr>
            <a:spLocks noGrp="1"/>
          </p:cNvSpPr>
          <p:nvPr>
            <p:ph type="sldNum" sz="quarter" idx="12"/>
          </p:nvPr>
        </p:nvSpPr>
        <p:spPr/>
        <p:txBody>
          <a:bodyPr/>
          <a:lstStyle/>
          <a:p>
            <a:fld id="{C7DCE5CD-01ED-4E93-8B0D-766643815223}" type="slidenum">
              <a:rPr lang="es-ES" smtClean="0"/>
              <a:pPr/>
              <a:t>9</a:t>
            </a:fld>
            <a:endParaRPr lang="es-ES"/>
          </a:p>
        </p:txBody>
      </p:sp>
      <p:sp>
        <p:nvSpPr>
          <p:cNvPr id="6" name="5 CuadroTexto"/>
          <p:cNvSpPr txBox="1"/>
          <p:nvPr/>
        </p:nvSpPr>
        <p:spPr>
          <a:xfrm>
            <a:off x="539552" y="1268760"/>
            <a:ext cx="8244408" cy="5262979"/>
          </a:xfrm>
          <a:prstGeom prst="rect">
            <a:avLst/>
          </a:prstGeom>
          <a:noFill/>
        </p:spPr>
        <p:txBody>
          <a:bodyPr wrap="square" rtlCol="0">
            <a:spAutoFit/>
          </a:bodyPr>
          <a:lstStyle/>
          <a:p>
            <a:pPr algn="just">
              <a:buFont typeface="Arial" pitchFamily="34" charset="0"/>
              <a:buChar char="•"/>
            </a:pPr>
            <a:r>
              <a:rPr lang="es-ES" sz="2400" b="1" dirty="0" smtClean="0">
                <a:solidFill>
                  <a:srgbClr val="FF0000"/>
                </a:solidFill>
              </a:rPr>
              <a:t>Para estudiar la eficiencia energética de los túneles nos centraremos pues en la iluminación de los túneles ya que en principio no podemos actuar sobre la ventilación de forma inmediata. La ventilación, excluyendo las situaciones provocadas por incidentes,  suele estar regulada por opacímetros y detectores de CO y NO. Es importante revisar que estos aparatos funcionan bien ya que en muchos casos necesitan una renovación periódica de sus elementos que no se efectúa normalmente. En otros casos no funcionan por estar estropeados o bien están obsoletos totalmente etc.</a:t>
            </a:r>
          </a:p>
          <a:p>
            <a:pPr algn="just"/>
            <a:endParaRPr lang="es-ES" sz="2400" b="1" dirty="0">
              <a:solidFill>
                <a:srgbClr val="FF0000"/>
              </a:solidFill>
            </a:endParaRPr>
          </a:p>
          <a:p>
            <a:pPr algn="just">
              <a:buFont typeface="Arial" pitchFamily="34" charset="0"/>
              <a:buChar char="•"/>
            </a:pPr>
            <a:r>
              <a:rPr lang="es-ES" sz="2400" b="1" dirty="0" smtClean="0">
                <a:solidFill>
                  <a:srgbClr val="FF0000"/>
                </a:solidFill>
              </a:rPr>
              <a:t>Hemos de comprobar que realmente funcionan sólo y cuando son necesarios y que además funcionan el tiempo mínimo necesario para eliminar la situación anómala (CO, NO o humos)</a:t>
            </a:r>
            <a:endParaRPr lang="es-ES" sz="2400" b="1"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2354</TotalTime>
  <Words>4683</Words>
  <Application>Microsoft Office PowerPoint</Application>
  <PresentationFormat>Presentación en pantalla (4:3)</PresentationFormat>
  <Paragraphs>1522</Paragraphs>
  <Slides>57</Slides>
  <Notes>1</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57</vt:i4>
      </vt:variant>
    </vt:vector>
  </HeadingPairs>
  <TitlesOfParts>
    <vt:vector size="59" baseType="lpstr">
      <vt:lpstr>Tema de Office</vt:lpstr>
      <vt:lpstr>Acrobat Document</vt:lpstr>
      <vt:lpstr>EFICIENCIA ENERGÉTICA EN TÚNELES</vt:lpstr>
      <vt:lpstr>EFICIENCIA ENERGÉTICA EN TÚNELES</vt:lpstr>
      <vt:lpstr>EFICIENCIA ENERGÉTICA EN TÚNELES</vt:lpstr>
      <vt:lpstr>TUNEL DE SOMOSIERRA (LEDS)</vt:lpstr>
      <vt:lpstr>TUNEL DEL BRUC (LEDS)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Diapositiva 31</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TUNEL DE SOMOSIERRA (LEDS)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EFICIENCIA ENERGÉTICA EN TÚNELES</vt:lpstr>
      <vt:lpstr>Diapositiva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EFICIENCIA ENERGÉTICA EN TÚNELES</dc:title>
  <dc:creator>VVMF</dc:creator>
  <cp:lastModifiedBy>VVMF</cp:lastModifiedBy>
  <cp:revision>82</cp:revision>
  <dcterms:created xsi:type="dcterms:W3CDTF">2013-05-19T15:45:28Z</dcterms:created>
  <dcterms:modified xsi:type="dcterms:W3CDTF">2013-05-21T23:48:57Z</dcterms:modified>
</cp:coreProperties>
</file>